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6" r:id="rId4"/>
    <p:sldMasterId id="2147483699" r:id="rId5"/>
  </p:sldMasterIdLst>
  <p:notesMasterIdLst>
    <p:notesMasterId r:id="rId39"/>
  </p:notesMasterIdLst>
  <p:sldIdLst>
    <p:sldId id="256" r:id="rId6"/>
    <p:sldId id="265" r:id="rId7"/>
    <p:sldId id="266" r:id="rId8"/>
    <p:sldId id="267" r:id="rId9"/>
    <p:sldId id="264" r:id="rId10"/>
    <p:sldId id="259" r:id="rId11"/>
    <p:sldId id="257" r:id="rId12"/>
    <p:sldId id="260" r:id="rId13"/>
    <p:sldId id="261" r:id="rId14"/>
    <p:sldId id="258" r:id="rId15"/>
    <p:sldId id="262" r:id="rId16"/>
    <p:sldId id="268" r:id="rId17"/>
    <p:sldId id="269" r:id="rId18"/>
    <p:sldId id="272" r:id="rId19"/>
    <p:sldId id="270" r:id="rId20"/>
    <p:sldId id="271" r:id="rId21"/>
    <p:sldId id="274" r:id="rId22"/>
    <p:sldId id="273" r:id="rId23"/>
    <p:sldId id="293" r:id="rId24"/>
    <p:sldId id="278" r:id="rId25"/>
    <p:sldId id="275" r:id="rId26"/>
    <p:sldId id="279" r:id="rId27"/>
    <p:sldId id="276" r:id="rId28"/>
    <p:sldId id="280" r:id="rId29"/>
    <p:sldId id="289" r:id="rId30"/>
    <p:sldId id="282" r:id="rId31"/>
    <p:sldId id="283" r:id="rId32"/>
    <p:sldId id="284" r:id="rId33"/>
    <p:sldId id="285" r:id="rId34"/>
    <p:sldId id="286" r:id="rId35"/>
    <p:sldId id="287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4643"/>
  </p:normalViewPr>
  <p:slideViewPr>
    <p:cSldViewPr snapToGrid="0" snapToObjects="1">
      <p:cViewPr varScale="1">
        <p:scale>
          <a:sx n="102" d="100"/>
          <a:sy n="102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F98DF-F112-BF49-90A1-52A3D2143976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5E006-E204-4440-91FA-BB7B58A66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68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6882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0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0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2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609601" y="457201"/>
            <a:ext cx="11029951" cy="5986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5" name="Picture 9" descr="stanfor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67" y="5257800"/>
            <a:ext cx="819151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371601"/>
            <a:ext cx="10363200" cy="1698625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219200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Arial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Clr>
                <a:schemeClr val="tx2"/>
              </a:buClr>
              <a:defRPr/>
            </a:lvl1pPr>
            <a:lvl2pPr>
              <a:spcBef>
                <a:spcPts val="600"/>
              </a:spcBef>
              <a:buClr>
                <a:schemeClr val="tx2"/>
              </a:buClr>
              <a:defRPr/>
            </a:lvl2pPr>
            <a:lvl3pPr>
              <a:spcBef>
                <a:spcPts val="400"/>
              </a:spcBef>
              <a:buClr>
                <a:schemeClr val="tx2"/>
              </a:buClr>
              <a:defRPr/>
            </a:lvl3pPr>
            <a:lvl4pPr>
              <a:spcBef>
                <a:spcPts val="300"/>
              </a:spcBef>
              <a:buClr>
                <a:schemeClr val="tx2"/>
              </a:buClr>
              <a:defRPr/>
            </a:lvl4pPr>
            <a:lvl5pPr>
              <a:spcBef>
                <a:spcPts val="3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09600" y="914400"/>
            <a:ext cx="10972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CBA6D86-DBBA-4E58-B0C7-18EC35491596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1659D765-7126-4B95-ADF3-403BFECAA36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914400"/>
            <a:ext cx="10972800" cy="0"/>
          </a:xfrm>
          <a:prstGeom prst="line">
            <a:avLst/>
          </a:prstGeom>
          <a:ln w="50800" cap="flat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9F191DFC-BCA0-443D-B994-97C841DC045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FB45DFE7-D7AD-4ECD-A9C8-CA1FF5BAF73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4FA54A8-AC05-4E51-97BF-0AE6FFDEEBE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04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8E048402-9490-480C-B493-607B1E845AB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BF7A2FB-5E63-4F6B-AD89-DAD0D43D40D8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3D21A300-A8DA-4985-B9D1-8777291959AF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1"/>
            <a:ext cx="2743200" cy="5821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21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569EA510-711E-4808-BDFF-EEB70A6ECC8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609601" y="457201"/>
            <a:ext cx="11029951" cy="5986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5" name="Picture 9" descr="stanfor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67" y="5257800"/>
            <a:ext cx="819151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371601"/>
            <a:ext cx="10363200" cy="1698625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219200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Arial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Clr>
                <a:schemeClr val="tx2"/>
              </a:buClr>
              <a:defRPr/>
            </a:lvl1pPr>
            <a:lvl2pPr>
              <a:spcBef>
                <a:spcPts val="600"/>
              </a:spcBef>
              <a:buClr>
                <a:schemeClr val="tx2"/>
              </a:buClr>
              <a:defRPr/>
            </a:lvl2pPr>
            <a:lvl3pPr>
              <a:spcBef>
                <a:spcPts val="400"/>
              </a:spcBef>
              <a:buClr>
                <a:schemeClr val="tx2"/>
              </a:buClr>
              <a:defRPr/>
            </a:lvl3pPr>
            <a:lvl4pPr>
              <a:spcBef>
                <a:spcPts val="300"/>
              </a:spcBef>
              <a:buClr>
                <a:schemeClr val="tx2"/>
              </a:buClr>
              <a:defRPr/>
            </a:lvl4pPr>
            <a:lvl5pPr>
              <a:spcBef>
                <a:spcPts val="3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09600" y="914400"/>
            <a:ext cx="10972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CBA6D86-DBBA-4E58-B0C7-18EC35491596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1659D765-7126-4B95-ADF3-403BFECAA36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914400"/>
            <a:ext cx="10972800" cy="0"/>
          </a:xfrm>
          <a:prstGeom prst="line">
            <a:avLst/>
          </a:prstGeom>
          <a:ln w="50800" cap="flat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9F191DFC-BCA0-443D-B994-97C841DC045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197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FB45DFE7-D7AD-4ECD-A9C8-CA1FF5BAF73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4FA54A8-AC05-4E51-97BF-0AE6FFDEEBE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8E048402-9490-480C-B493-607B1E845AB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BF7A2FB-5E63-4F6B-AD89-DAD0D43D40D8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3D21A300-A8DA-4985-B9D1-8777291959AF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1"/>
            <a:ext cx="2743200" cy="5821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21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569EA510-711E-4808-BDFF-EEB70A6ECC8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609601" y="457201"/>
            <a:ext cx="11029951" cy="5986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5" name="Picture 9" descr="stanfor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67" y="5257800"/>
            <a:ext cx="819151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371601"/>
            <a:ext cx="10363200" cy="1698625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219200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Arial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Clr>
                <a:schemeClr val="tx2"/>
              </a:buClr>
              <a:defRPr/>
            </a:lvl1pPr>
            <a:lvl2pPr>
              <a:spcBef>
                <a:spcPts val="600"/>
              </a:spcBef>
              <a:buClr>
                <a:schemeClr val="tx2"/>
              </a:buClr>
              <a:defRPr/>
            </a:lvl2pPr>
            <a:lvl3pPr>
              <a:spcBef>
                <a:spcPts val="400"/>
              </a:spcBef>
              <a:buClr>
                <a:schemeClr val="tx2"/>
              </a:buClr>
              <a:defRPr/>
            </a:lvl3pPr>
            <a:lvl4pPr>
              <a:spcBef>
                <a:spcPts val="300"/>
              </a:spcBef>
              <a:buClr>
                <a:schemeClr val="tx2"/>
              </a:buClr>
              <a:defRPr/>
            </a:lvl4pPr>
            <a:lvl5pPr>
              <a:spcBef>
                <a:spcPts val="3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09600" y="914400"/>
            <a:ext cx="10972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CBA6D86-DBBA-4E58-B0C7-18EC35491596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244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1659D765-7126-4B95-ADF3-403BFECAA36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914400"/>
            <a:ext cx="10972800" cy="0"/>
          </a:xfrm>
          <a:prstGeom prst="line">
            <a:avLst/>
          </a:prstGeom>
          <a:ln w="50800" cap="flat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9F191DFC-BCA0-443D-B994-97C841DC045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FB45DFE7-D7AD-4ECD-A9C8-CA1FF5BAF73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4FA54A8-AC05-4E51-97BF-0AE6FFDEEBE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8E048402-9490-480C-B493-607B1E845AB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BF7A2FB-5E63-4F6B-AD89-DAD0D43D40D8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3D21A300-A8DA-4985-B9D1-8777291959AF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1"/>
            <a:ext cx="2743200" cy="5821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21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569EA510-711E-4808-BDFF-EEB70A6ECC8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609601" y="457201"/>
            <a:ext cx="11029951" cy="5986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5" name="Picture 9" descr="stanfor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67" y="5257800"/>
            <a:ext cx="819151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371601"/>
            <a:ext cx="10363200" cy="1698625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219200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Arial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Clr>
                <a:schemeClr val="tx2"/>
              </a:buClr>
              <a:defRPr/>
            </a:lvl1pPr>
            <a:lvl2pPr>
              <a:spcBef>
                <a:spcPts val="600"/>
              </a:spcBef>
              <a:buClr>
                <a:schemeClr val="tx2"/>
              </a:buClr>
              <a:defRPr/>
            </a:lvl2pPr>
            <a:lvl3pPr>
              <a:spcBef>
                <a:spcPts val="400"/>
              </a:spcBef>
              <a:buClr>
                <a:schemeClr val="tx2"/>
              </a:buClr>
              <a:defRPr/>
            </a:lvl3pPr>
            <a:lvl4pPr>
              <a:spcBef>
                <a:spcPts val="300"/>
              </a:spcBef>
              <a:buClr>
                <a:schemeClr val="tx2"/>
              </a:buClr>
              <a:defRPr/>
            </a:lvl4pPr>
            <a:lvl5pPr>
              <a:spcBef>
                <a:spcPts val="3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09600" y="914400"/>
            <a:ext cx="10972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07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CBA6D86-DBBA-4E58-B0C7-18EC35491596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1659D765-7126-4B95-ADF3-403BFECAA36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914400"/>
            <a:ext cx="10972800" cy="0"/>
          </a:xfrm>
          <a:prstGeom prst="line">
            <a:avLst/>
          </a:prstGeom>
          <a:ln w="50800" cap="flat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9F191DFC-BCA0-443D-B994-97C841DC045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FB45DFE7-D7AD-4ECD-A9C8-CA1FF5BAF73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4FA54A8-AC05-4E51-97BF-0AE6FFDEEBE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8E048402-9490-480C-B493-607B1E845AB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BF7A2FB-5E63-4F6B-AD89-DAD0D43D40D8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3D21A300-A8DA-4985-B9D1-8777291959AF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1"/>
            <a:ext cx="2743200" cy="5821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21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569EA510-711E-4808-BDFF-EEB70A6ECC8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4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00365"/>
            <a:ext cx="105156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63ACE-6FC9-CE4E-8762-DED14C629FA1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60800" y="6324601"/>
            <a:ext cx="457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2"/>
                </a:solidFill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4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60800" y="6324601"/>
            <a:ext cx="457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2"/>
                </a:solidFill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5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60800" y="6324601"/>
            <a:ext cx="457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2"/>
                </a:solidFill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0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60800" y="6324601"/>
            <a:ext cx="457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2"/>
                </a:solidFill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9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ft.github.io/" TargetMode="External"/><Relationship Id="rId3" Type="http://schemas.openxmlformats.org/officeDocument/2006/relationships/hyperlink" Target="http://thesecretlivesofdata.com/raft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 smtClean="0"/>
              <a:t>Log Centric Systems and Science Gateways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14356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dirty="0" smtClean="0"/>
              <a:t>Managing distributed logs with consensus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15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 and Queues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These are similar data structures</a:t>
            </a:r>
          </a:p>
          <a:p>
            <a:pPr lvl="1"/>
            <a:r>
              <a:rPr lang="en-US" dirty="0" smtClean="0"/>
              <a:t>Basics: First in, first out</a:t>
            </a:r>
          </a:p>
          <a:p>
            <a:r>
              <a:rPr lang="en-US" dirty="0" smtClean="0"/>
              <a:t>Important difference is that logs are persistent while queue entries are transient</a:t>
            </a:r>
          </a:p>
          <a:p>
            <a:pPr lvl="1"/>
            <a:r>
              <a:rPr lang="en-US" dirty="0" smtClean="0"/>
              <a:t>Persistence can have limits: Kafka quality of service</a:t>
            </a:r>
          </a:p>
          <a:p>
            <a:r>
              <a:rPr lang="en-US" dirty="0" smtClean="0"/>
              <a:t>Message queue: the broker often needs to know if the message was delivered and processed correctly</a:t>
            </a:r>
          </a:p>
          <a:p>
            <a:pPr lvl="1"/>
            <a:r>
              <a:rPr lang="en-US" dirty="0" smtClean="0"/>
              <a:t>Is it safe to delete an entry?</a:t>
            </a:r>
          </a:p>
          <a:p>
            <a:pPr lvl="1"/>
            <a:r>
              <a:rPr lang="en-US" dirty="0" smtClean="0"/>
              <a:t>ACK or NACK</a:t>
            </a:r>
          </a:p>
          <a:p>
            <a:pPr lvl="1"/>
            <a:r>
              <a:rPr lang="en-US" dirty="0" err="1" smtClean="0"/>
              <a:t>Stateful</a:t>
            </a:r>
            <a:r>
              <a:rPr lang="en-US" dirty="0" smtClean="0"/>
              <a:t> </a:t>
            </a:r>
          </a:p>
          <a:p>
            <a:r>
              <a:rPr lang="en-US" dirty="0"/>
              <a:t>Log system: client is responsible for knowing the last entry it consumed</a:t>
            </a:r>
          </a:p>
          <a:p>
            <a:pPr lvl="1"/>
            <a:r>
              <a:rPr lang="en-US" dirty="0"/>
              <a:t>The broker just keeps track of </a:t>
            </a:r>
            <a:r>
              <a:rPr lang="en-US" dirty="0" smtClean="0"/>
              <a:t>the records</a:t>
            </a:r>
          </a:p>
          <a:p>
            <a:pPr lvl="1"/>
            <a:r>
              <a:rPr lang="en-US" dirty="0" smtClean="0"/>
              <a:t>Stateless, or REST-like</a:t>
            </a:r>
            <a:r>
              <a:rPr lang="en-US" smtClean="0"/>
              <a:t>, interactions with clients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9944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8" y="5874707"/>
            <a:ext cx="11586575" cy="763762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3600" dirty="0" smtClean="0"/>
              <a:t>Some Desirable Properties of State Logs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275374"/>
              </p:ext>
            </p:extLst>
          </p:nvPr>
        </p:nvGraphicFramePr>
        <p:xfrm>
          <a:off x="288098" y="128202"/>
          <a:ext cx="11586575" cy="5606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8779"/>
                <a:gridCol w="8217796"/>
              </a:tblGrid>
              <a:tr h="7432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Property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Description</a:t>
                      </a:r>
                      <a:endParaRPr lang="en-US" sz="2800" dirty="0"/>
                    </a:p>
                  </a:txBody>
                  <a:tcPr/>
                </a:tc>
              </a:tr>
              <a:tr h="7432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Ordered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Logs record</a:t>
                      </a:r>
                      <a:r>
                        <a:rPr lang="en-US" sz="2800" baseline="0" dirty="0" smtClean="0"/>
                        <a:t> state changes, so they must be in sequence</a:t>
                      </a:r>
                      <a:endParaRPr lang="en-US" sz="2800" dirty="0"/>
                    </a:p>
                  </a:txBody>
                  <a:tcPr/>
                </a:tc>
              </a:tr>
              <a:tr h="860947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Correct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We</a:t>
                      </a:r>
                      <a:r>
                        <a:rPr lang="en-US" sz="2800" baseline="0" dirty="0" smtClean="0"/>
                        <a:t> are confident that a log entry was recorded correctly</a:t>
                      </a:r>
                      <a:endParaRPr lang="en-US" sz="2800" dirty="0"/>
                    </a:p>
                  </a:txBody>
                  <a:tcPr/>
                </a:tc>
              </a:tr>
              <a:tr h="7432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Complete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There are no missing records between the firs</a:t>
                      </a:r>
                      <a:r>
                        <a:rPr lang="en-US" sz="2800" baseline="0" dirty="0" smtClean="0"/>
                        <a:t>t and last entry</a:t>
                      </a:r>
                      <a:endParaRPr lang="en-US" sz="2800" dirty="0"/>
                    </a:p>
                  </a:txBody>
                  <a:tcPr/>
                </a:tc>
              </a:tr>
              <a:tr h="7432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Machine Readable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Log</a:t>
                      </a:r>
                      <a:r>
                        <a:rPr lang="en-US" sz="2800" baseline="0" dirty="0" smtClean="0"/>
                        <a:t> entries are serialized data structures</a:t>
                      </a:r>
                      <a:endParaRPr lang="en-US" sz="2800" dirty="0"/>
                    </a:p>
                  </a:txBody>
                  <a:tcPr/>
                </a:tc>
              </a:tr>
              <a:tr h="7432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Persistently</a:t>
                      </a:r>
                      <a:r>
                        <a:rPr lang="en-US" sz="2800" baseline="0" dirty="0" smtClean="0"/>
                        <a:t> Stored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The logs are stored on highly</a:t>
                      </a:r>
                      <a:r>
                        <a:rPr lang="en-US" sz="2800" baseline="0" dirty="0" smtClean="0"/>
                        <a:t> stable media</a:t>
                      </a:r>
                      <a:endParaRPr lang="en-US" sz="2800" dirty="0"/>
                    </a:p>
                  </a:txBody>
                  <a:tcPr/>
                </a:tc>
              </a:tr>
              <a:tr h="7432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Available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Applications</a:t>
                      </a:r>
                      <a:r>
                        <a:rPr lang="en-US" sz="2800" baseline="0" dirty="0" smtClean="0"/>
                        <a:t> that depend upon the logs can get them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191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Availability Requires Log Replication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There must be a failover source of logs if the primary source is lost.  </a:t>
            </a:r>
          </a:p>
          <a:p>
            <a:pPr lvl="1"/>
            <a:r>
              <a:rPr lang="en-US" dirty="0" smtClean="0"/>
              <a:t>Weak consistency may be OK: a replica may be behind the primary copy, but otherwise, they match exactly</a:t>
            </a:r>
          </a:p>
          <a:p>
            <a:r>
              <a:rPr lang="en-US" b="1" dirty="0" smtClean="0"/>
              <a:t>Consensus algorithms </a:t>
            </a:r>
            <a:r>
              <a:rPr lang="en-US" dirty="0" smtClean="0"/>
              <a:t>address this problem</a:t>
            </a:r>
          </a:p>
          <a:p>
            <a:r>
              <a:rPr lang="en-US" b="1" dirty="0" err="1" smtClean="0"/>
              <a:t>Paxos</a:t>
            </a:r>
            <a:r>
              <a:rPr lang="en-US" dirty="0" smtClean="0"/>
              <a:t> is the most famous consensus algorithm</a:t>
            </a:r>
          </a:p>
          <a:p>
            <a:pPr lvl="1"/>
            <a:r>
              <a:rPr lang="en-US" dirty="0" err="1" smtClean="0"/>
              <a:t>Lamport</a:t>
            </a:r>
            <a:r>
              <a:rPr lang="en-US" dirty="0"/>
              <a:t>, L., 1998. The part-time parliament. </a:t>
            </a:r>
            <a:r>
              <a:rPr lang="en-US" i="1" dirty="0"/>
              <a:t>ACM Transactions on Computer Systems (TOCS)</a:t>
            </a:r>
            <a:r>
              <a:rPr lang="en-US" dirty="0"/>
              <a:t>, </a:t>
            </a:r>
            <a:r>
              <a:rPr lang="en-US" i="1" dirty="0"/>
              <a:t>16</a:t>
            </a:r>
            <a:r>
              <a:rPr lang="en-US" dirty="0"/>
              <a:t>(2), pp.133-169</a:t>
            </a:r>
            <a:r>
              <a:rPr lang="en-US" dirty="0" smtClean="0"/>
              <a:t>.</a:t>
            </a:r>
          </a:p>
          <a:p>
            <a:r>
              <a:rPr lang="en-US" dirty="0" smtClean="0"/>
              <a:t>But it is hard to understand and implement</a:t>
            </a:r>
          </a:p>
          <a:p>
            <a:pPr lvl="1"/>
            <a:r>
              <a:rPr lang="en-US" dirty="0" smtClean="0"/>
              <a:t>Zookeeper and Chubby, for instance, don’t use it</a:t>
            </a:r>
          </a:p>
        </p:txBody>
      </p:sp>
    </p:spTree>
    <p:extLst>
      <p:ext uri="{BB962C8B-B14F-4D97-AF65-F5344CB8AC3E}">
        <p14:creationId xmlns:p14="http://schemas.microsoft.com/office/powerpoint/2010/main" val="1905408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Consensus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Raft has been developed to provide a more comprehensible consensus protocol for log-oriented systems</a:t>
            </a:r>
          </a:p>
          <a:p>
            <a:r>
              <a:rPr lang="en-US" dirty="0" smtClean="0"/>
              <a:t>Several implementations</a:t>
            </a:r>
          </a:p>
          <a:p>
            <a:pPr lvl="1"/>
            <a:r>
              <a:rPr lang="en-US" dirty="0">
                <a:hlinkClick r:id="rId2"/>
              </a:rPr>
              <a:t>https://raft.github.io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/>
              <a:t>See also </a:t>
            </a:r>
            <a:r>
              <a:rPr lang="en-US" dirty="0">
                <a:hlinkClick r:id="rId3"/>
              </a:rPr>
              <a:t>http://thesecretlivesofdata.com/raft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It is similar to but simpler than Zookeeper’s </a:t>
            </a:r>
            <a:r>
              <a:rPr lang="en-US" dirty="0" err="1" smtClean="0"/>
              <a:t>Zab</a:t>
            </a:r>
            <a:r>
              <a:rPr lang="en-US" dirty="0" smtClean="0"/>
              <a:t> protocol</a:t>
            </a:r>
          </a:p>
          <a:p>
            <a:r>
              <a:rPr lang="en-US" dirty="0" err="1"/>
              <a:t>Ongaro</a:t>
            </a:r>
            <a:r>
              <a:rPr lang="en-US" dirty="0"/>
              <a:t>, D. and </a:t>
            </a:r>
            <a:r>
              <a:rPr lang="en-US" dirty="0" err="1"/>
              <a:t>Ousterhout</a:t>
            </a:r>
            <a:r>
              <a:rPr lang="en-US" dirty="0"/>
              <a:t>, J.K., 2014, June. In search of an understandable consensus algorithm. In </a:t>
            </a:r>
            <a:r>
              <a:rPr lang="en-US" i="1" dirty="0"/>
              <a:t>USENIX Annual Technical Conference</a:t>
            </a:r>
            <a:r>
              <a:rPr lang="en-US" dirty="0"/>
              <a:t> (pp. 305-319</a:t>
            </a:r>
            <a:r>
              <a:rPr lang="en-US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01238" y="6275540"/>
            <a:ext cx="69895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dirty="0" smtClean="0"/>
              <a:t>I’ll use some slides from </a:t>
            </a:r>
            <a:r>
              <a:rPr lang="en-US" dirty="0">
                <a:hlinkClick r:id="rId2"/>
              </a:rPr>
              <a:t>https://raft.github.io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39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Properties of Consensus Systems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333346"/>
              </p:ext>
            </p:extLst>
          </p:nvPr>
        </p:nvGraphicFramePr>
        <p:xfrm>
          <a:off x="838200" y="1859534"/>
          <a:ext cx="10515600" cy="4297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6458"/>
                <a:gridCol w="79091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Property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Description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Safety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Never return</a:t>
                      </a:r>
                      <a:r>
                        <a:rPr lang="en-US" sz="2800" baseline="0" dirty="0" smtClean="0"/>
                        <a:t> incorrect results to queries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Availability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The system functions</a:t>
                      </a:r>
                      <a:r>
                        <a:rPr lang="en-US" sz="2800" baseline="0" dirty="0" smtClean="0"/>
                        <a:t> as long as a majority of servers are operational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Ordered Messages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Message order does not depend on system clocks, slow</a:t>
                      </a:r>
                      <a:r>
                        <a:rPr lang="en-US" sz="2800" baseline="0" dirty="0" smtClean="0"/>
                        <a:t> networks are not a problem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Majority Commits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Logs</a:t>
                      </a:r>
                      <a:r>
                        <a:rPr lang="en-US" sz="2800" baseline="0" dirty="0" smtClean="0"/>
                        <a:t> are recorded if a majority of members accepts the write.  Don’t need to wait on complete consensus.  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509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Basics: Strong Leader and Followers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Raft systems have a strong leader</a:t>
            </a:r>
          </a:p>
          <a:p>
            <a:r>
              <a:rPr lang="en-US" dirty="0" smtClean="0"/>
              <a:t>Leaders accept write requests from clients</a:t>
            </a:r>
          </a:p>
          <a:p>
            <a:pPr lvl="1"/>
            <a:r>
              <a:rPr lang="en-US" dirty="0" smtClean="0"/>
              <a:t>Followers redirect write requests from clients to leaders</a:t>
            </a:r>
          </a:p>
          <a:p>
            <a:pPr lvl="1"/>
            <a:r>
              <a:rPr lang="en-US" dirty="0" smtClean="0"/>
              <a:t>Like Zookeeper</a:t>
            </a:r>
          </a:p>
          <a:p>
            <a:r>
              <a:rPr lang="en-US" dirty="0" smtClean="0"/>
              <a:t>The Leader sends updates to logs to all followers</a:t>
            </a:r>
          </a:p>
          <a:p>
            <a:r>
              <a:rPr lang="en-US" dirty="0" smtClean="0"/>
              <a:t>If a majority of followers accept the update, the leader instructs everyone to commit the message.</a:t>
            </a:r>
          </a:p>
          <a:p>
            <a:r>
              <a:rPr lang="en-US" dirty="0" smtClean="0"/>
              <a:t>A minority of followers can have less committed messages than the leader at any given time, but they must always consistent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51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Leaders and Leadership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at most one leader at any time</a:t>
            </a:r>
          </a:p>
          <a:p>
            <a:r>
              <a:rPr lang="en-US" dirty="0" smtClean="0"/>
              <a:t>A system needs a new leader if the leader fails or becomes disconnected from a majority of followers</a:t>
            </a:r>
          </a:p>
          <a:p>
            <a:pPr lvl="1"/>
            <a:r>
              <a:rPr lang="en-US" dirty="0" smtClean="0"/>
              <a:t>Heartbeat failures</a:t>
            </a:r>
          </a:p>
          <a:p>
            <a:r>
              <a:rPr lang="en-US" dirty="0" smtClean="0"/>
              <a:t>New leaders are chosen by election from among the followers</a:t>
            </a:r>
          </a:p>
          <a:p>
            <a:pPr lvl="1"/>
            <a:r>
              <a:rPr lang="en-US" dirty="0" smtClean="0"/>
              <a:t>Followers become candidates if they detect that a leader has failed</a:t>
            </a:r>
          </a:p>
          <a:p>
            <a:pPr lvl="1"/>
            <a:r>
              <a:rPr lang="en-US" dirty="0" smtClean="0"/>
              <a:t>Only one candidate can win</a:t>
            </a:r>
          </a:p>
          <a:p>
            <a:r>
              <a:rPr lang="en-US" dirty="0" smtClean="0"/>
              <a:t>A </a:t>
            </a:r>
            <a:r>
              <a:rPr lang="en-US" b="1" dirty="0" smtClean="0"/>
              <a:t>term </a:t>
            </a:r>
            <a:r>
              <a:rPr lang="en-US" dirty="0" smtClean="0"/>
              <a:t>is the period of time a particular leader is in charge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0775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4156268" y="1444989"/>
            <a:ext cx="1752600" cy="533400"/>
          </a:xfrm>
          <a:prstGeom prst="roundRect">
            <a:avLst>
              <a:gd name="adj" fmla="val 50000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4974CB"/>
                </a:solidFill>
              </a:rPr>
              <a:t>Follower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0868" y="1444989"/>
            <a:ext cx="1752600" cy="533400"/>
          </a:xfrm>
          <a:prstGeom prst="roundRect">
            <a:avLst>
              <a:gd name="adj" fmla="val 50000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4974CB"/>
                </a:solidFill>
              </a:rPr>
              <a:t>Candidate</a:t>
            </a:r>
            <a:endParaRPr lang="en-US" sz="2400" dirty="0">
              <a:solidFill>
                <a:srgbClr val="4974CB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185468" y="1444989"/>
            <a:ext cx="1752600" cy="533400"/>
          </a:xfrm>
          <a:prstGeom prst="roundRect">
            <a:avLst>
              <a:gd name="adj" fmla="val 50000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4974CB"/>
                </a:solidFill>
              </a:rPr>
              <a:t>Leader</a:t>
            </a:r>
            <a:endParaRPr lang="en-US" sz="2400" dirty="0">
              <a:solidFill>
                <a:srgbClr val="4974CB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810561" y="1103292"/>
            <a:ext cx="365760" cy="606392"/>
          </a:xfrm>
          <a:custGeom>
            <a:avLst/>
            <a:gdLst>
              <a:gd name="connsiteX0" fmla="*/ 0 w 365760"/>
              <a:gd name="connsiteY0" fmla="*/ 0 h 606392"/>
              <a:gd name="connsiteX1" fmla="*/ 365760 w 365760"/>
              <a:gd name="connsiteY1" fmla="*/ 606392 h 606392"/>
              <a:gd name="connsiteX0" fmla="*/ 0 w 365760"/>
              <a:gd name="connsiteY0" fmla="*/ 0 h 606392"/>
              <a:gd name="connsiteX1" fmla="*/ 365760 w 365760"/>
              <a:gd name="connsiteY1" fmla="*/ 606392 h 606392"/>
              <a:gd name="connsiteX0" fmla="*/ 0 w 365760"/>
              <a:gd name="connsiteY0" fmla="*/ 0 h 606392"/>
              <a:gd name="connsiteX1" fmla="*/ 365760 w 365760"/>
              <a:gd name="connsiteY1" fmla="*/ 606392 h 606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5760" h="606392">
                <a:moveTo>
                  <a:pt x="0" y="0"/>
                </a:moveTo>
                <a:cubicBezTo>
                  <a:pt x="4812" y="521369"/>
                  <a:pt x="115504" y="599975"/>
                  <a:pt x="365760" y="606392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494513" y="759189"/>
            <a:ext cx="6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start</a:t>
            </a:r>
            <a:endParaRPr lang="en-US" dirty="0"/>
          </a:p>
        </p:txBody>
      </p:sp>
      <p:sp>
        <p:nvSpPr>
          <p:cNvPr id="23" name="Freeform 22"/>
          <p:cNvSpPr/>
          <p:nvPr/>
        </p:nvSpPr>
        <p:spPr>
          <a:xfrm>
            <a:off x="5485356" y="1142985"/>
            <a:ext cx="1655546" cy="306816"/>
          </a:xfrm>
          <a:custGeom>
            <a:avLst/>
            <a:gdLst>
              <a:gd name="connsiteX0" fmla="*/ 0 w 1655546"/>
              <a:gd name="connsiteY0" fmla="*/ 0 h 22228"/>
              <a:gd name="connsiteX1" fmla="*/ 1655546 w 1655546"/>
              <a:gd name="connsiteY1" fmla="*/ 0 h 22228"/>
              <a:gd name="connsiteX0" fmla="*/ 0 w 1655546"/>
              <a:gd name="connsiteY0" fmla="*/ 179958 h 182265"/>
              <a:gd name="connsiteX1" fmla="*/ 1655546 w 1655546"/>
              <a:gd name="connsiteY1" fmla="*/ 179958 h 182265"/>
              <a:gd name="connsiteX0" fmla="*/ 0 w 1655546"/>
              <a:gd name="connsiteY0" fmla="*/ 272714 h 272714"/>
              <a:gd name="connsiteX1" fmla="*/ 1655546 w 1655546"/>
              <a:gd name="connsiteY1" fmla="*/ 272714 h 272714"/>
              <a:gd name="connsiteX0" fmla="*/ 0 w 1655546"/>
              <a:gd name="connsiteY0" fmla="*/ 279333 h 279333"/>
              <a:gd name="connsiteX1" fmla="*/ 1655546 w 1655546"/>
              <a:gd name="connsiteY1" fmla="*/ 279333 h 279333"/>
              <a:gd name="connsiteX0" fmla="*/ 0 w 1655546"/>
              <a:gd name="connsiteY0" fmla="*/ 275498 h 275498"/>
              <a:gd name="connsiteX1" fmla="*/ 1655546 w 1655546"/>
              <a:gd name="connsiteY1" fmla="*/ 275498 h 275498"/>
              <a:gd name="connsiteX0" fmla="*/ 0 w 1655546"/>
              <a:gd name="connsiteY0" fmla="*/ 306816 h 306816"/>
              <a:gd name="connsiteX1" fmla="*/ 1655546 w 1655546"/>
              <a:gd name="connsiteY1" fmla="*/ 306816 h 30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5546" h="306816">
                <a:moveTo>
                  <a:pt x="0" y="306816"/>
                </a:moveTo>
                <a:cubicBezTo>
                  <a:pt x="321644" y="-107070"/>
                  <a:pt x="1432561" y="-97446"/>
                  <a:pt x="1655546" y="306816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146868" y="578714"/>
            <a:ext cx="1563761" cy="608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 smtClean="0"/>
              <a:t>timeout,</a:t>
            </a:r>
            <a:br>
              <a:rPr lang="en-US" sz="2000" dirty="0" smtClean="0"/>
            </a:br>
            <a:r>
              <a:rPr lang="en-US" sz="2000" dirty="0" smtClean="0"/>
              <a:t>start election</a:t>
            </a:r>
            <a:endParaRPr lang="en-US" sz="2000" dirty="0"/>
          </a:p>
        </p:txBody>
      </p:sp>
      <p:sp>
        <p:nvSpPr>
          <p:cNvPr id="25" name="Freeform 24"/>
          <p:cNvSpPr/>
          <p:nvPr/>
        </p:nvSpPr>
        <p:spPr>
          <a:xfrm>
            <a:off x="7987122" y="1140189"/>
            <a:ext cx="1655546" cy="306816"/>
          </a:xfrm>
          <a:custGeom>
            <a:avLst/>
            <a:gdLst>
              <a:gd name="connsiteX0" fmla="*/ 0 w 1655546"/>
              <a:gd name="connsiteY0" fmla="*/ 0 h 22228"/>
              <a:gd name="connsiteX1" fmla="*/ 1655546 w 1655546"/>
              <a:gd name="connsiteY1" fmla="*/ 0 h 22228"/>
              <a:gd name="connsiteX0" fmla="*/ 0 w 1655546"/>
              <a:gd name="connsiteY0" fmla="*/ 179958 h 182265"/>
              <a:gd name="connsiteX1" fmla="*/ 1655546 w 1655546"/>
              <a:gd name="connsiteY1" fmla="*/ 179958 h 182265"/>
              <a:gd name="connsiteX0" fmla="*/ 0 w 1655546"/>
              <a:gd name="connsiteY0" fmla="*/ 272714 h 272714"/>
              <a:gd name="connsiteX1" fmla="*/ 1655546 w 1655546"/>
              <a:gd name="connsiteY1" fmla="*/ 272714 h 272714"/>
              <a:gd name="connsiteX0" fmla="*/ 0 w 1655546"/>
              <a:gd name="connsiteY0" fmla="*/ 279333 h 279333"/>
              <a:gd name="connsiteX1" fmla="*/ 1655546 w 1655546"/>
              <a:gd name="connsiteY1" fmla="*/ 279333 h 279333"/>
              <a:gd name="connsiteX0" fmla="*/ 0 w 1655546"/>
              <a:gd name="connsiteY0" fmla="*/ 275498 h 275498"/>
              <a:gd name="connsiteX1" fmla="*/ 1655546 w 1655546"/>
              <a:gd name="connsiteY1" fmla="*/ 275498 h 275498"/>
              <a:gd name="connsiteX0" fmla="*/ 0 w 1655546"/>
              <a:gd name="connsiteY0" fmla="*/ 306816 h 306816"/>
              <a:gd name="connsiteX1" fmla="*/ 1655546 w 1655546"/>
              <a:gd name="connsiteY1" fmla="*/ 306816 h 30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5546" h="306816">
                <a:moveTo>
                  <a:pt x="0" y="306816"/>
                </a:moveTo>
                <a:cubicBezTo>
                  <a:pt x="321644" y="-107070"/>
                  <a:pt x="1432561" y="-97446"/>
                  <a:pt x="1655546" y="306816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487271" y="578714"/>
            <a:ext cx="2137573" cy="608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 smtClean="0"/>
              <a:t>receive votes from</a:t>
            </a:r>
            <a:br>
              <a:rPr lang="en-US" sz="2000" dirty="0" smtClean="0"/>
            </a:br>
            <a:r>
              <a:rPr lang="en-US" sz="2000" dirty="0" smtClean="0"/>
              <a:t>majority of servers</a:t>
            </a:r>
            <a:endParaRPr lang="en-US" sz="2000" dirty="0"/>
          </a:p>
        </p:txBody>
      </p:sp>
      <p:sp>
        <p:nvSpPr>
          <p:cNvPr id="27" name="Freeform 26"/>
          <p:cNvSpPr/>
          <p:nvPr/>
        </p:nvSpPr>
        <p:spPr>
          <a:xfrm>
            <a:off x="7298678" y="979040"/>
            <a:ext cx="500310" cy="480386"/>
          </a:xfrm>
          <a:custGeom>
            <a:avLst/>
            <a:gdLst>
              <a:gd name="connsiteX0" fmla="*/ 0 w 413887"/>
              <a:gd name="connsiteY0" fmla="*/ 19661 h 29286"/>
              <a:gd name="connsiteX1" fmla="*/ 413887 w 413887"/>
              <a:gd name="connsiteY1" fmla="*/ 29286 h 29286"/>
              <a:gd name="connsiteX0" fmla="*/ 46492 w 460379"/>
              <a:gd name="connsiteY0" fmla="*/ 242950 h 252575"/>
              <a:gd name="connsiteX1" fmla="*/ 460379 w 460379"/>
              <a:gd name="connsiteY1" fmla="*/ 252575 h 252575"/>
              <a:gd name="connsiteX0" fmla="*/ 34625 w 483137"/>
              <a:gd name="connsiteY0" fmla="*/ 439122 h 448747"/>
              <a:gd name="connsiteX1" fmla="*/ 448512 w 483137"/>
              <a:gd name="connsiteY1" fmla="*/ 448747 h 448747"/>
              <a:gd name="connsiteX0" fmla="*/ 53980 w 500310"/>
              <a:gd name="connsiteY0" fmla="*/ 470761 h 480386"/>
              <a:gd name="connsiteX1" fmla="*/ 467867 w 500310"/>
              <a:gd name="connsiteY1" fmla="*/ 480386 h 48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310" h="480386">
                <a:moveTo>
                  <a:pt x="53980" y="470761"/>
                </a:moveTo>
                <a:cubicBezTo>
                  <a:pt x="-225153" y="-144455"/>
                  <a:pt x="679624" y="-172527"/>
                  <a:pt x="467867" y="480386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17642" y="378189"/>
            <a:ext cx="1526956" cy="608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 smtClean="0"/>
              <a:t>timeout,</a:t>
            </a:r>
            <a:br>
              <a:rPr lang="en-US" sz="2000" dirty="0" smtClean="0"/>
            </a:br>
            <a:r>
              <a:rPr lang="en-US" sz="2000" dirty="0" smtClean="0"/>
              <a:t>new election</a:t>
            </a:r>
            <a:endParaRPr lang="en-US" sz="2000" dirty="0"/>
          </a:p>
        </p:txBody>
      </p:sp>
      <p:sp>
        <p:nvSpPr>
          <p:cNvPr id="29" name="Freeform 28"/>
          <p:cNvSpPr/>
          <p:nvPr/>
        </p:nvSpPr>
        <p:spPr>
          <a:xfrm>
            <a:off x="4561283" y="1988817"/>
            <a:ext cx="2974253" cy="590137"/>
          </a:xfrm>
          <a:custGeom>
            <a:avLst/>
            <a:gdLst>
              <a:gd name="connsiteX0" fmla="*/ 2974206 w 2974206"/>
              <a:gd name="connsiteY0" fmla="*/ 64833 h 64833"/>
              <a:gd name="connsiteX1" fmla="*/ 0 w 2974206"/>
              <a:gd name="connsiteY1" fmla="*/ 64833 h 64833"/>
              <a:gd name="connsiteX0" fmla="*/ 2974206 w 2974206"/>
              <a:gd name="connsiteY0" fmla="*/ 2990 h 304592"/>
              <a:gd name="connsiteX1" fmla="*/ 0 w 2974206"/>
              <a:gd name="connsiteY1" fmla="*/ 2990 h 304592"/>
              <a:gd name="connsiteX0" fmla="*/ 2974206 w 2974206"/>
              <a:gd name="connsiteY0" fmla="*/ 0 h 358866"/>
              <a:gd name="connsiteX1" fmla="*/ 0 w 2974206"/>
              <a:gd name="connsiteY1" fmla="*/ 0 h 358866"/>
              <a:gd name="connsiteX0" fmla="*/ 2974206 w 2974206"/>
              <a:gd name="connsiteY0" fmla="*/ 0 h 342000"/>
              <a:gd name="connsiteX1" fmla="*/ 0 w 2974206"/>
              <a:gd name="connsiteY1" fmla="*/ 0 h 342000"/>
              <a:gd name="connsiteX0" fmla="*/ 2974206 w 2974206"/>
              <a:gd name="connsiteY0" fmla="*/ 0 h 386787"/>
              <a:gd name="connsiteX1" fmla="*/ 0 w 2974206"/>
              <a:gd name="connsiteY1" fmla="*/ 0 h 386787"/>
              <a:gd name="connsiteX0" fmla="*/ 2974253 w 2974253"/>
              <a:gd name="connsiteY0" fmla="*/ 0 h 590137"/>
              <a:gd name="connsiteX1" fmla="*/ 47 w 2974253"/>
              <a:gd name="connsiteY1" fmla="*/ 0 h 59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4253" h="590137">
                <a:moveTo>
                  <a:pt x="2974253" y="0"/>
                </a:moveTo>
                <a:cubicBezTo>
                  <a:pt x="2563576" y="338488"/>
                  <a:pt x="-12787" y="1138990"/>
                  <a:pt x="47" y="0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5360228" y="1988817"/>
            <a:ext cx="4677878" cy="391941"/>
          </a:xfrm>
          <a:custGeom>
            <a:avLst/>
            <a:gdLst>
              <a:gd name="connsiteX0" fmla="*/ 4677878 w 4677878"/>
              <a:gd name="connsiteY0" fmla="*/ 75947 h 75947"/>
              <a:gd name="connsiteX1" fmla="*/ 0 w 4677878"/>
              <a:gd name="connsiteY1" fmla="*/ 75947 h 75947"/>
              <a:gd name="connsiteX0" fmla="*/ 4677878 w 4677878"/>
              <a:gd name="connsiteY0" fmla="*/ 3074 h 413768"/>
              <a:gd name="connsiteX1" fmla="*/ 0 w 4677878"/>
              <a:gd name="connsiteY1" fmla="*/ 3074 h 413768"/>
              <a:gd name="connsiteX0" fmla="*/ 4677878 w 4677878"/>
              <a:gd name="connsiteY0" fmla="*/ 0 h 468982"/>
              <a:gd name="connsiteX1" fmla="*/ 0 w 4677878"/>
              <a:gd name="connsiteY1" fmla="*/ 0 h 468982"/>
              <a:gd name="connsiteX0" fmla="*/ 4677878 w 4677878"/>
              <a:gd name="connsiteY0" fmla="*/ 0 h 409604"/>
              <a:gd name="connsiteX1" fmla="*/ 0 w 4677878"/>
              <a:gd name="connsiteY1" fmla="*/ 0 h 409604"/>
              <a:gd name="connsiteX0" fmla="*/ 4677878 w 4677878"/>
              <a:gd name="connsiteY0" fmla="*/ 0 h 384212"/>
              <a:gd name="connsiteX1" fmla="*/ 0 w 4677878"/>
              <a:gd name="connsiteY1" fmla="*/ 0 h 384212"/>
              <a:gd name="connsiteX0" fmla="*/ 4677878 w 4677878"/>
              <a:gd name="connsiteY0" fmla="*/ 0 h 391941"/>
              <a:gd name="connsiteX1" fmla="*/ 0 w 4677878"/>
              <a:gd name="connsiteY1" fmla="*/ 0 h 39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77878" h="391941">
                <a:moveTo>
                  <a:pt x="4677878" y="0"/>
                </a:moveTo>
                <a:cubicBezTo>
                  <a:pt x="4561573" y="213360"/>
                  <a:pt x="575911" y="763604"/>
                  <a:pt x="0" y="0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184727" y="2283189"/>
            <a:ext cx="2071401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/>
              <a:t>discover server with</a:t>
            </a:r>
            <a:br>
              <a:rPr lang="en-US" dirty="0" smtClean="0"/>
            </a:br>
            <a:r>
              <a:rPr lang="en-US" dirty="0" smtClean="0"/>
              <a:t> higher term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765868" y="1978389"/>
            <a:ext cx="741870" cy="483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600" dirty="0" smtClean="0"/>
              <a:t>“step</a:t>
            </a:r>
            <a:br>
              <a:rPr lang="en-US" sz="1600" dirty="0" smtClean="0"/>
            </a:br>
            <a:r>
              <a:rPr lang="en-US" sz="1600" dirty="0" smtClean="0"/>
              <a:t>down”</a:t>
            </a:r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8761956" y="4580350"/>
            <a:ext cx="9144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761956" y="4580350"/>
            <a:ext cx="76200" cy="457200"/>
          </a:xfrm>
          <a:prstGeom prst="rect">
            <a:avLst/>
          </a:prstGeom>
          <a:solidFill>
            <a:srgbClr val="B3C7EF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4342356" y="5189950"/>
            <a:ext cx="5943600" cy="0"/>
          </a:xfrm>
          <a:prstGeom prst="line">
            <a:avLst/>
          </a:prstGeom>
          <a:ln w="38100" cap="rnd"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4723356" y="4580350"/>
            <a:ext cx="6858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4723356" y="4580350"/>
            <a:ext cx="304799" cy="457200"/>
          </a:xfrm>
          <a:prstGeom prst="rect">
            <a:avLst/>
          </a:prstGeom>
          <a:solidFill>
            <a:srgbClr val="B3C7EF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780756" y="4580350"/>
            <a:ext cx="381000" cy="457200"/>
          </a:xfrm>
          <a:prstGeom prst="rect">
            <a:avLst/>
          </a:prstGeom>
          <a:solidFill>
            <a:srgbClr val="B3C7EF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237956" y="4580350"/>
            <a:ext cx="14478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237956" y="4580350"/>
            <a:ext cx="152400" cy="457200"/>
          </a:xfrm>
          <a:prstGeom prst="rect">
            <a:avLst/>
          </a:prstGeom>
          <a:solidFill>
            <a:srgbClr val="B3C7EF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485356" y="4580350"/>
            <a:ext cx="1219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485356" y="4580350"/>
            <a:ext cx="228600" cy="457200"/>
          </a:xfrm>
          <a:prstGeom prst="rect">
            <a:avLst/>
          </a:prstGeom>
          <a:solidFill>
            <a:srgbClr val="B3C7EF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4752228" y="4334129"/>
            <a:ext cx="6280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Term 1</a:t>
            </a:r>
            <a:endParaRPr lang="en-US" sz="1600" dirty="0"/>
          </a:p>
        </p:txBody>
      </p:sp>
      <p:sp>
        <p:nvSpPr>
          <p:cNvPr id="93" name="TextBox 92"/>
          <p:cNvSpPr txBox="1"/>
          <p:nvPr/>
        </p:nvSpPr>
        <p:spPr>
          <a:xfrm>
            <a:off x="5780928" y="4334129"/>
            <a:ext cx="6280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Term 2</a:t>
            </a:r>
            <a:endParaRPr 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6628356" y="4334129"/>
            <a:ext cx="685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/>
              <a:t>Term 3</a:t>
            </a:r>
            <a:endParaRPr 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7647828" y="4334129"/>
            <a:ext cx="6280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Term 4</a:t>
            </a:r>
            <a:endParaRPr lang="en-US" sz="1600" dirty="0"/>
          </a:p>
        </p:txBody>
      </p:sp>
      <p:sp>
        <p:nvSpPr>
          <p:cNvPr id="96" name="TextBox 95"/>
          <p:cNvSpPr txBox="1"/>
          <p:nvPr/>
        </p:nvSpPr>
        <p:spPr>
          <a:xfrm>
            <a:off x="8905128" y="4334129"/>
            <a:ext cx="6280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Term 5</a:t>
            </a:r>
            <a:endParaRPr lang="en-US" sz="1600" dirty="0"/>
          </a:p>
        </p:txBody>
      </p:sp>
      <p:sp>
        <p:nvSpPr>
          <p:cNvPr id="97" name="TextBox 96"/>
          <p:cNvSpPr txBox="1"/>
          <p:nvPr/>
        </p:nvSpPr>
        <p:spPr>
          <a:xfrm>
            <a:off x="9676356" y="5189950"/>
            <a:ext cx="3879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time</a:t>
            </a:r>
            <a:endParaRPr lang="en-US" sz="1600" dirty="0"/>
          </a:p>
        </p:txBody>
      </p:sp>
      <p:sp>
        <p:nvSpPr>
          <p:cNvPr id="98" name="TextBox 97"/>
          <p:cNvSpPr txBox="1"/>
          <p:nvPr/>
        </p:nvSpPr>
        <p:spPr>
          <a:xfrm>
            <a:off x="4799556" y="5570950"/>
            <a:ext cx="9377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/>
              <a:t>Elections</a:t>
            </a:r>
            <a:endParaRPr lang="en-US" sz="2000" dirty="0"/>
          </a:p>
        </p:txBody>
      </p:sp>
      <p:sp>
        <p:nvSpPr>
          <p:cNvPr id="99" name="TextBox 98"/>
          <p:cNvSpPr txBox="1"/>
          <p:nvPr/>
        </p:nvSpPr>
        <p:spPr>
          <a:xfrm>
            <a:off x="7794774" y="5570950"/>
            <a:ext cx="18889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/>
              <a:t>Normal Operation</a:t>
            </a:r>
            <a:endParaRPr lang="en-US" sz="2000" dirty="0"/>
          </a:p>
        </p:txBody>
      </p:sp>
      <p:cxnSp>
        <p:nvCxnSpPr>
          <p:cNvPr id="100" name="Straight Connector 99"/>
          <p:cNvCxnSpPr/>
          <p:nvPr/>
        </p:nvCxnSpPr>
        <p:spPr>
          <a:xfrm flipH="1" flipV="1">
            <a:off x="4951956" y="5037550"/>
            <a:ext cx="152400" cy="533400"/>
          </a:xfrm>
          <a:prstGeom prst="line">
            <a:avLst/>
          </a:prstGeom>
          <a:ln w="19050" cap="rnd">
            <a:solidFill>
              <a:schemeClr val="accent4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09156" y="5037550"/>
            <a:ext cx="152400" cy="533400"/>
          </a:xfrm>
          <a:prstGeom prst="line">
            <a:avLst/>
          </a:prstGeom>
          <a:ln w="19050" cap="rnd">
            <a:solidFill>
              <a:schemeClr val="accent4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8152356" y="5037550"/>
            <a:ext cx="152400" cy="533400"/>
          </a:xfrm>
          <a:prstGeom prst="line">
            <a:avLst/>
          </a:prstGeom>
          <a:ln w="19050" cap="rnd">
            <a:solidFill>
              <a:schemeClr val="accent4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9066756" y="5037550"/>
            <a:ext cx="152400" cy="533400"/>
          </a:xfrm>
          <a:prstGeom prst="line">
            <a:avLst/>
          </a:prstGeom>
          <a:ln w="19050" cap="rnd">
            <a:solidFill>
              <a:schemeClr val="accent4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6491866" y="5570950"/>
            <a:ext cx="9984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/>
              <a:t>Split Vote</a:t>
            </a:r>
            <a:endParaRPr lang="en-US" sz="2000" dirty="0"/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6971256" y="5037550"/>
            <a:ext cx="0" cy="533400"/>
          </a:xfrm>
          <a:prstGeom prst="line">
            <a:avLst/>
          </a:prstGeom>
          <a:ln w="19050" cap="rnd">
            <a:solidFill>
              <a:schemeClr val="accent4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97023" y="1448074"/>
            <a:ext cx="29890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 smtClean="0"/>
              <a:t>Raft Server States:</a:t>
            </a:r>
            <a:endParaRPr lang="en-US" sz="2800" dirty="0"/>
          </a:p>
        </p:txBody>
      </p:sp>
      <p:sp>
        <p:nvSpPr>
          <p:cNvPr id="107" name="TextBox 106"/>
          <p:cNvSpPr txBox="1"/>
          <p:nvPr/>
        </p:nvSpPr>
        <p:spPr>
          <a:xfrm>
            <a:off x="335018" y="4547340"/>
            <a:ext cx="327420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 smtClean="0"/>
              <a:t>Raft Time Evolution: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4121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Raft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Election Safety: </a:t>
            </a:r>
            <a:r>
              <a:rPr lang="en-US" dirty="0" smtClean="0"/>
              <a:t>At most, only one leader can be elected</a:t>
            </a:r>
            <a:endParaRPr lang="en-US" b="1" dirty="0" smtClean="0"/>
          </a:p>
          <a:p>
            <a:r>
              <a:rPr lang="en-US" b="1" dirty="0" smtClean="0"/>
              <a:t>Leader Append-Only: </a:t>
            </a:r>
            <a:r>
              <a:rPr lang="en-US" dirty="0" smtClean="0"/>
              <a:t>Leaders can only append entries to their logs. They never overwrite old entries.</a:t>
            </a:r>
          </a:p>
          <a:p>
            <a:r>
              <a:rPr lang="en-US" b="1" dirty="0" smtClean="0"/>
              <a:t>Log Matching</a:t>
            </a:r>
            <a:r>
              <a:rPr lang="en-US" dirty="0" smtClean="0"/>
              <a:t>: if two logs have the same index and same term, then the logs are identical in all entries up to that index</a:t>
            </a:r>
          </a:p>
          <a:p>
            <a:r>
              <a:rPr lang="en-US" b="1" dirty="0" smtClean="0"/>
              <a:t>Leader Completeness: </a:t>
            </a:r>
            <a:r>
              <a:rPr lang="en-US" dirty="0" smtClean="0"/>
              <a:t>If a log entry is committed in a given term, then the entry will appear in the logs of leaders of future terms</a:t>
            </a:r>
            <a:endParaRPr lang="en-US" b="1" dirty="0" smtClean="0"/>
          </a:p>
          <a:p>
            <a:r>
              <a:rPr lang="en-US" b="1" dirty="0" smtClean="0"/>
              <a:t>State Machine Safety: </a:t>
            </a:r>
            <a:r>
              <a:rPr lang="en-US" dirty="0" smtClean="0"/>
              <a:t>if a server has applied an entry, no server will ever overwrite this entry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200384"/>
            <a:ext cx="1051560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Desirable qualities, but implementation must follow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6866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 and Committed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Servers can have log entries that are volatile</a:t>
            </a:r>
          </a:p>
          <a:p>
            <a:r>
              <a:rPr lang="en-US" dirty="0" smtClean="0"/>
              <a:t>Log entries on only </a:t>
            </a:r>
            <a:r>
              <a:rPr lang="en-US" b="1" dirty="0" smtClean="0"/>
              <a:t>committed </a:t>
            </a:r>
            <a:r>
              <a:rPr lang="en-US" dirty="0" smtClean="0"/>
              <a:t>after a majority of servers have accepted the log message.</a:t>
            </a:r>
          </a:p>
          <a:p>
            <a:r>
              <a:rPr lang="en-US" b="1" dirty="0" smtClean="0"/>
              <a:t>Committed logs are guaranteed</a:t>
            </a:r>
            <a:endParaRPr lang="en-US" dirty="0" smtClean="0"/>
          </a:p>
          <a:p>
            <a:r>
              <a:rPr lang="en-US" dirty="0" smtClean="0"/>
              <a:t>Clients only get acknowledgements about committed log entries</a:t>
            </a:r>
          </a:p>
        </p:txBody>
      </p:sp>
    </p:spTree>
    <p:extLst>
      <p:ext uri="{BB962C8B-B14F-4D97-AF65-F5344CB8AC3E}">
        <p14:creationId xmlns:p14="http://schemas.microsoft.com/office/powerpoint/2010/main" val="100695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First, a Queue-Centric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235806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RabbitMQ’s</a:t>
            </a:r>
            <a:r>
              <a:rPr lang="en-US" dirty="0" smtClean="0"/>
              <a:t> Work Queue Tutorial Example</a:t>
            </a:r>
          </a:p>
          <a:p>
            <a:r>
              <a:rPr lang="en-US" dirty="0" smtClean="0"/>
              <a:t>A publisher puts work in a queue</a:t>
            </a:r>
          </a:p>
          <a:p>
            <a:r>
              <a:rPr lang="en-US" dirty="0" smtClean="0"/>
              <a:t>The broker distributes it to consumers in round-robin fashion</a:t>
            </a:r>
          </a:p>
          <a:p>
            <a:r>
              <a:rPr lang="en-US" dirty="0" smtClean="0"/>
              <a:t>The consumers send ACKs after they have processed the message</a:t>
            </a:r>
          </a:p>
          <a:p>
            <a:r>
              <a:rPr lang="en-US" dirty="0" smtClean="0"/>
              <a:t>Consumers can limit the number of messages they receive.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179" y="4490319"/>
            <a:ext cx="7977641" cy="22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21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4876800"/>
            <a:ext cx="8229600" cy="14478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/>
              <a:t>Log entry = index, term, command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Log stored on stable storage (disk); survives crashes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Entry </a:t>
            </a:r>
            <a:r>
              <a:rPr lang="en-US" sz="2000" dirty="0">
                <a:solidFill>
                  <a:schemeClr val="accent4"/>
                </a:solidFill>
              </a:rPr>
              <a:t>committed</a:t>
            </a:r>
            <a:r>
              <a:rPr lang="en-US" sz="2000" dirty="0"/>
              <a:t> if known to be stored on majority of servers</a:t>
            </a:r>
          </a:p>
          <a:p>
            <a:pPr lvl="1">
              <a:spcBef>
                <a:spcPts val="300"/>
              </a:spcBef>
            </a:pPr>
            <a:r>
              <a:rPr lang="en-US" sz="1600" dirty="0"/>
              <a:t>Durable, will eventually be executed by state machines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20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Structure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528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52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00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44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816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484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18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8100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672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724400" y="14478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7150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2484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7818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sub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528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181600" y="20574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100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672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24400" y="20574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3528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1816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8100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2672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724400" y="26670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7150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2484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7818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sub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352800" y="32766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810000" y="32766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3528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1816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8100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2672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724400" y="38862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7150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2484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077201" y="1522513"/>
            <a:ext cx="7133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leader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077201" y="1086051"/>
            <a:ext cx="10275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log index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077201" y="3084613"/>
            <a:ext cx="101309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followers</a:t>
            </a:r>
          </a:p>
        </p:txBody>
      </p:sp>
      <p:sp>
        <p:nvSpPr>
          <p:cNvPr id="97" name="Right Brace 96"/>
          <p:cNvSpPr/>
          <p:nvPr/>
        </p:nvSpPr>
        <p:spPr>
          <a:xfrm>
            <a:off x="7620000" y="2057400"/>
            <a:ext cx="228600" cy="2362200"/>
          </a:xfrm>
          <a:prstGeom prst="rightBrace">
            <a:avLst>
              <a:gd name="adj1" fmla="val 37205"/>
              <a:gd name="adj2" fmla="val 50000"/>
            </a:avLst>
          </a:prstGeom>
          <a:ln w="19050" cap="rnd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3352800" y="4419600"/>
            <a:ext cx="0" cy="228600"/>
          </a:xfrm>
          <a:prstGeom prst="line">
            <a:avLst/>
          </a:prstGeom>
          <a:ln w="28575" cap="rnd"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781800" y="4419600"/>
            <a:ext cx="0" cy="228600"/>
          </a:xfrm>
          <a:prstGeom prst="line">
            <a:avLst/>
          </a:prstGeom>
          <a:ln w="28575" cap="rnd"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352800" y="4533900"/>
            <a:ext cx="3429000" cy="0"/>
          </a:xfrm>
          <a:prstGeom prst="line">
            <a:avLst/>
          </a:prstGeom>
          <a:ln w="28575" cap="rnd">
            <a:solidFill>
              <a:schemeClr val="accent4"/>
            </a:solidFill>
            <a:headEnd type="triangle" w="med" len="lg"/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8077201" y="4340424"/>
            <a:ext cx="2021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A5001E"/>
                </a:solidFill>
              </a:rPr>
              <a:t>committed entries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308042" y="1143001"/>
            <a:ext cx="511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1F4899"/>
                </a:solidFill>
              </a:rPr>
              <a:t>term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694092" y="1865124"/>
            <a:ext cx="112530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1F4899"/>
                </a:solidFill>
              </a:rPr>
              <a:t>command</a:t>
            </a:r>
          </a:p>
        </p:txBody>
      </p:sp>
      <p:sp>
        <p:nvSpPr>
          <p:cNvPr id="109" name="Freeform 108"/>
          <p:cNvSpPr/>
          <p:nvPr/>
        </p:nvSpPr>
        <p:spPr>
          <a:xfrm>
            <a:off x="2900414" y="1318653"/>
            <a:ext cx="375385" cy="240640"/>
          </a:xfrm>
          <a:custGeom>
            <a:avLst/>
            <a:gdLst>
              <a:gd name="connsiteX0" fmla="*/ 0 w 375385"/>
              <a:gd name="connsiteY0" fmla="*/ 0 h 240632"/>
              <a:gd name="connsiteX1" fmla="*/ 375385 w 375385"/>
              <a:gd name="connsiteY1" fmla="*/ 240632 h 240632"/>
              <a:gd name="connsiteX0" fmla="*/ 0 w 375385"/>
              <a:gd name="connsiteY0" fmla="*/ 0 h 240632"/>
              <a:gd name="connsiteX1" fmla="*/ 375385 w 375385"/>
              <a:gd name="connsiteY1" fmla="*/ 240632 h 240632"/>
              <a:gd name="connsiteX0" fmla="*/ 0 w 375385"/>
              <a:gd name="connsiteY0" fmla="*/ 8 h 240640"/>
              <a:gd name="connsiteX1" fmla="*/ 375385 w 375385"/>
              <a:gd name="connsiteY1" fmla="*/ 240640 h 24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385" h="240640">
                <a:moveTo>
                  <a:pt x="0" y="8"/>
                </a:moveTo>
                <a:cubicBezTo>
                  <a:pt x="363353" y="-1597"/>
                  <a:pt x="-33689" y="237432"/>
                  <a:pt x="375385" y="240640"/>
                </a:cubicBezTo>
              </a:path>
            </a:pathLst>
          </a:custGeom>
          <a:ln w="19050" cap="rnd">
            <a:solidFill>
              <a:schemeClr val="tx2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0" name="Freeform 109"/>
          <p:cNvSpPr/>
          <p:nvPr/>
        </p:nvSpPr>
        <p:spPr>
          <a:xfrm flipV="1">
            <a:off x="2895601" y="1778260"/>
            <a:ext cx="375385" cy="240640"/>
          </a:xfrm>
          <a:custGeom>
            <a:avLst/>
            <a:gdLst>
              <a:gd name="connsiteX0" fmla="*/ 0 w 375385"/>
              <a:gd name="connsiteY0" fmla="*/ 0 h 240632"/>
              <a:gd name="connsiteX1" fmla="*/ 375385 w 375385"/>
              <a:gd name="connsiteY1" fmla="*/ 240632 h 240632"/>
              <a:gd name="connsiteX0" fmla="*/ 0 w 375385"/>
              <a:gd name="connsiteY0" fmla="*/ 0 h 240632"/>
              <a:gd name="connsiteX1" fmla="*/ 375385 w 375385"/>
              <a:gd name="connsiteY1" fmla="*/ 240632 h 240632"/>
              <a:gd name="connsiteX0" fmla="*/ 0 w 375385"/>
              <a:gd name="connsiteY0" fmla="*/ 8 h 240640"/>
              <a:gd name="connsiteX1" fmla="*/ 375385 w 375385"/>
              <a:gd name="connsiteY1" fmla="*/ 240640 h 24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385" h="240640">
                <a:moveTo>
                  <a:pt x="0" y="8"/>
                </a:moveTo>
                <a:cubicBezTo>
                  <a:pt x="363353" y="-1597"/>
                  <a:pt x="-33689" y="237432"/>
                  <a:pt x="375385" y="240640"/>
                </a:cubicBezTo>
              </a:path>
            </a:pathLst>
          </a:custGeom>
          <a:ln w="19050" cap="rnd">
            <a:solidFill>
              <a:schemeClr val="tx2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21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Election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Leaders send heartbeat messages periodically</a:t>
            </a:r>
          </a:p>
          <a:p>
            <a:r>
              <a:rPr lang="en-US" dirty="0" smtClean="0"/>
              <a:t>If a </a:t>
            </a:r>
            <a:r>
              <a:rPr lang="en-US" b="1" dirty="0" smtClean="0"/>
              <a:t>follower</a:t>
            </a:r>
            <a:r>
              <a:rPr lang="en-US" dirty="0" smtClean="0"/>
              <a:t> doesn’t receive a heartbeat during an “election timeout” period, it changes to a </a:t>
            </a:r>
            <a:r>
              <a:rPr lang="en-US" b="1" dirty="0" smtClean="0"/>
              <a:t>candidate.</a:t>
            </a:r>
          </a:p>
          <a:p>
            <a:r>
              <a:rPr lang="en-US" dirty="0" smtClean="0"/>
              <a:t>The candidate votes for itself</a:t>
            </a:r>
          </a:p>
          <a:p>
            <a:r>
              <a:rPr lang="en-US" dirty="0" smtClean="0"/>
              <a:t>The candidate sends </a:t>
            </a:r>
            <a:r>
              <a:rPr lang="en-US" dirty="0" err="1" smtClean="0"/>
              <a:t>RequestVote</a:t>
            </a:r>
            <a:r>
              <a:rPr lang="en-US" dirty="0" smtClean="0"/>
              <a:t> messages to all other servers</a:t>
            </a:r>
          </a:p>
          <a:p>
            <a:pPr lvl="1"/>
            <a:r>
              <a:rPr lang="en-US" dirty="0" smtClean="0"/>
              <a:t>Candidate sends its term and index</a:t>
            </a:r>
          </a:p>
          <a:p>
            <a:pPr lvl="1"/>
            <a:r>
              <a:rPr lang="en-US" dirty="0" smtClean="0"/>
              <a:t>If a server is in follower state, it votes for the candidate</a:t>
            </a:r>
          </a:p>
          <a:p>
            <a:pPr lvl="1"/>
            <a:r>
              <a:rPr lang="en-US" dirty="0" smtClean="0"/>
              <a:t>If the server is in candidate state and has a term and index &lt; the other candidate’s, it reverts to follower state and votes for the candidate</a:t>
            </a:r>
          </a:p>
          <a:p>
            <a:r>
              <a:rPr lang="en-US" dirty="0" smtClean="0"/>
              <a:t>When a candidate receives votes from a majority of servers, it wins the election and becomes the new leader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3171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4092" y="4702604"/>
            <a:ext cx="8571839" cy="1824625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 smtClean="0"/>
              <a:t>Candidates C2 and C4 can win the election with 3 votes</a:t>
            </a:r>
            <a:endParaRPr lang="en-US" sz="1200" dirty="0" smtClean="0"/>
          </a:p>
          <a:p>
            <a:pPr lvl="1"/>
            <a:r>
              <a:rPr lang="en-US" sz="1200" dirty="0" smtClean="0"/>
              <a:t>Candidates C1 and C3 will vote for either</a:t>
            </a:r>
          </a:p>
          <a:p>
            <a:pPr lvl="1"/>
            <a:r>
              <a:rPr lang="en-US" sz="1200" dirty="0" smtClean="0"/>
              <a:t>Candidate C4 can win if gets votes from C1 and C3 before contacting Candidate 2</a:t>
            </a:r>
          </a:p>
          <a:p>
            <a:r>
              <a:rPr lang="en-US" sz="1600" dirty="0" smtClean="0"/>
              <a:t>Note a split election is possible: Candidate 1 votes for Candidate 2, and Candidate 3 votes for Candidate 4</a:t>
            </a:r>
            <a:endParaRPr lang="en-US" sz="1200" dirty="0" smtClean="0"/>
          </a:p>
          <a:p>
            <a:r>
              <a:rPr lang="en-US" sz="1600" dirty="0" smtClean="0"/>
              <a:t>Log entry 8 was not committed, but that’s ok: the client hasn’t received an acknowledgement </a:t>
            </a: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528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52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00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44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816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484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18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8100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672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724400" y="14478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7150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2484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7818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sub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528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181600" y="20574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100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672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24400" y="20574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3528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1816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8100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2672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724400" y="26670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7150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2484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7818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sub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352800" y="32766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810000" y="32766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3528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1816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8100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2672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724400" y="38862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7150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2484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842362" y="1522513"/>
            <a:ext cx="11830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Old leader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077201" y="1086051"/>
            <a:ext cx="10275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log index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867839" y="3063185"/>
            <a:ext cx="24333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 Candidates 1, 2, 3, 4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97" name="Right Brace 96"/>
          <p:cNvSpPr/>
          <p:nvPr/>
        </p:nvSpPr>
        <p:spPr>
          <a:xfrm>
            <a:off x="7620000" y="2057400"/>
            <a:ext cx="228600" cy="2362200"/>
          </a:xfrm>
          <a:prstGeom prst="rightBrace">
            <a:avLst>
              <a:gd name="adj1" fmla="val 37205"/>
              <a:gd name="adj2" fmla="val 50000"/>
            </a:avLst>
          </a:prstGeom>
          <a:ln w="19050" cap="rnd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3352800" y="4419600"/>
            <a:ext cx="0" cy="228600"/>
          </a:xfrm>
          <a:prstGeom prst="line">
            <a:avLst/>
          </a:prstGeom>
          <a:ln w="28575" cap="rnd"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781800" y="4419600"/>
            <a:ext cx="0" cy="228600"/>
          </a:xfrm>
          <a:prstGeom prst="line">
            <a:avLst/>
          </a:prstGeom>
          <a:ln w="28575" cap="rnd"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352800" y="4533900"/>
            <a:ext cx="3429000" cy="0"/>
          </a:xfrm>
          <a:prstGeom prst="line">
            <a:avLst/>
          </a:prstGeom>
          <a:ln w="28575" cap="rnd">
            <a:solidFill>
              <a:schemeClr val="accent4"/>
            </a:solidFill>
            <a:headEnd type="triangle" w="med" len="lg"/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8077201" y="4340424"/>
            <a:ext cx="2021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A5001E"/>
                </a:solidFill>
              </a:rPr>
              <a:t>committed entries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258198" y="2114769"/>
            <a:ext cx="81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C1</a:t>
            </a:r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261408" y="2705408"/>
            <a:ext cx="81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C2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261408" y="3320534"/>
            <a:ext cx="81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C3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261202" y="3974989"/>
            <a:ext cx="81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305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Elections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no candidate receives a majority of votes, the election fails and must be held again.</a:t>
            </a:r>
          </a:p>
          <a:p>
            <a:r>
              <a:rPr lang="en-US" dirty="0" smtClean="0"/>
              <a:t>Raft uses random election timeouts. </a:t>
            </a:r>
          </a:p>
          <a:p>
            <a:r>
              <a:rPr lang="en-US" dirty="0" smtClean="0"/>
              <a:t>If a leader hasn’t been elected within the time out, a candidate increments its term and starts a new election.</a:t>
            </a:r>
          </a:p>
          <a:p>
            <a:r>
              <a:rPr lang="en-US" dirty="0" smtClean="0"/>
              <a:t>Each server has a different time out, chosen at random.</a:t>
            </a:r>
            <a:endParaRPr lang="en-US" dirty="0"/>
          </a:p>
          <a:p>
            <a:pPr lvl="1"/>
            <a:r>
              <a:rPr lang="en-US" dirty="0" smtClean="0"/>
              <a:t>Typically, only one server at a time will be in candidate state</a:t>
            </a:r>
          </a:p>
          <a:p>
            <a:r>
              <a:rPr lang="en-US" dirty="0" smtClean="0"/>
              <a:t>This randomness is key for the system to find a new leader quickly</a:t>
            </a:r>
          </a:p>
        </p:txBody>
      </p:sp>
    </p:spTree>
    <p:extLst>
      <p:ext uri="{BB962C8B-B14F-4D97-AF65-F5344CB8AC3E}">
        <p14:creationId xmlns:p14="http://schemas.microsoft.com/office/powerpoint/2010/main" val="1858063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528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52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00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44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816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484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18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8100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672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724400" y="14478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7150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2484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7818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sub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528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181600" y="20574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100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672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24400" y="20574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3528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1816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8100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2672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724400" y="26670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7150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2484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7818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sub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352800" y="32766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810000" y="32766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352800" y="3861148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181600" y="3861148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810000" y="3861148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267200" y="3861148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724400" y="3861148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715000" y="3861148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248400" y="3861148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842362" y="1522513"/>
            <a:ext cx="11830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Old leader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077201" y="1086051"/>
            <a:ext cx="10275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log index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097641" y="3426023"/>
            <a:ext cx="26465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Candidates 1, 2, 3</a:t>
            </a:r>
            <a:r>
              <a:rPr lang="en-US" sz="2000" smtClean="0">
                <a:solidFill>
                  <a:srgbClr val="000000"/>
                </a:solidFill>
              </a:rPr>
              <a:t>, </a:t>
            </a:r>
            <a:r>
              <a:rPr lang="en-US" sz="2000" smtClean="0">
                <a:solidFill>
                  <a:srgbClr val="000000"/>
                </a:solidFill>
              </a:rPr>
              <a:t>4, 5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97" name="Right Brace 96"/>
          <p:cNvSpPr/>
          <p:nvPr/>
        </p:nvSpPr>
        <p:spPr>
          <a:xfrm>
            <a:off x="7620000" y="2057400"/>
            <a:ext cx="228599" cy="3127852"/>
          </a:xfrm>
          <a:prstGeom prst="rightBrace">
            <a:avLst>
              <a:gd name="adj1" fmla="val 37205"/>
              <a:gd name="adj2" fmla="val 50000"/>
            </a:avLst>
          </a:prstGeom>
          <a:ln w="19050" cap="rnd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308042" y="1143001"/>
            <a:ext cx="511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1F4899"/>
                </a:solidFill>
              </a:rPr>
              <a:t>term</a:t>
            </a:r>
          </a:p>
        </p:txBody>
      </p:sp>
      <p:sp>
        <p:nvSpPr>
          <p:cNvPr id="109" name="Freeform 108"/>
          <p:cNvSpPr/>
          <p:nvPr/>
        </p:nvSpPr>
        <p:spPr>
          <a:xfrm>
            <a:off x="2900414" y="1318653"/>
            <a:ext cx="375385" cy="240640"/>
          </a:xfrm>
          <a:custGeom>
            <a:avLst/>
            <a:gdLst>
              <a:gd name="connsiteX0" fmla="*/ 0 w 375385"/>
              <a:gd name="connsiteY0" fmla="*/ 0 h 240632"/>
              <a:gd name="connsiteX1" fmla="*/ 375385 w 375385"/>
              <a:gd name="connsiteY1" fmla="*/ 240632 h 240632"/>
              <a:gd name="connsiteX0" fmla="*/ 0 w 375385"/>
              <a:gd name="connsiteY0" fmla="*/ 0 h 240632"/>
              <a:gd name="connsiteX1" fmla="*/ 375385 w 375385"/>
              <a:gd name="connsiteY1" fmla="*/ 240632 h 240632"/>
              <a:gd name="connsiteX0" fmla="*/ 0 w 375385"/>
              <a:gd name="connsiteY0" fmla="*/ 8 h 240640"/>
              <a:gd name="connsiteX1" fmla="*/ 375385 w 375385"/>
              <a:gd name="connsiteY1" fmla="*/ 240640 h 24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385" h="240640">
                <a:moveTo>
                  <a:pt x="0" y="8"/>
                </a:moveTo>
                <a:cubicBezTo>
                  <a:pt x="363353" y="-1597"/>
                  <a:pt x="-33689" y="237432"/>
                  <a:pt x="375385" y="240640"/>
                </a:cubicBezTo>
              </a:path>
            </a:pathLst>
          </a:custGeom>
          <a:ln w="19050" cap="rnd">
            <a:solidFill>
              <a:schemeClr val="tx2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352800" y="4493155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810000" y="4493155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267200" y="4493155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724400" y="4493155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5360059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Candidate C1 can potentially win the election with votes from C1 and C4!  How can Raft handle this?</a:t>
            </a:r>
          </a:p>
          <a:p>
            <a:endParaRPr lang="en-US" dirty="0"/>
          </a:p>
          <a:p>
            <a:r>
              <a:rPr lang="en-US" dirty="0" smtClean="0"/>
              <a:t>A: It</a:t>
            </a:r>
            <a:r>
              <a:rPr lang="uk-UA" dirty="0" smtClean="0"/>
              <a:t>’</a:t>
            </a:r>
            <a:r>
              <a:rPr lang="en-US" dirty="0" smtClean="0"/>
              <a:t>s a trick question:  because there were 6 servers, the last committed entry is Term 3, Index 5.  The client never received notification that messages 6-8 were committed.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2389215" y="3323388"/>
            <a:ext cx="50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C3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2391064" y="3902992"/>
            <a:ext cx="78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C4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383137" y="271710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C2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383137" y="2090757"/>
            <a:ext cx="81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C1</a:t>
            </a:r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2391064" y="4581023"/>
            <a:ext cx="81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31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0"/>
            <a:ext cx="11335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6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58"/>
          <p:cNvSpPr>
            <a:spLocks noGrp="1"/>
          </p:cNvSpPr>
          <p:nvPr>
            <p:ph idx="1"/>
          </p:nvPr>
        </p:nvSpPr>
        <p:spPr>
          <a:xfrm>
            <a:off x="1981200" y="1219201"/>
            <a:ext cx="4267200" cy="4267200"/>
          </a:xfrm>
        </p:spPr>
        <p:txBody>
          <a:bodyPr/>
          <a:lstStyle/>
          <a:p>
            <a:r>
              <a:rPr lang="en-US" dirty="0" smtClean="0"/>
              <a:t>For a leader to decide an entry is committed:</a:t>
            </a:r>
          </a:p>
          <a:p>
            <a:pPr lvl="1"/>
            <a:r>
              <a:rPr lang="en-US" dirty="0"/>
              <a:t>Must be stored on a majority of servers</a:t>
            </a:r>
          </a:p>
          <a:p>
            <a:pPr lvl="1"/>
            <a:r>
              <a:rPr lang="en-US" b="1" dirty="0"/>
              <a:t>At least one </a:t>
            </a:r>
            <a:r>
              <a:rPr lang="en-US" b="1" dirty="0" smtClean="0"/>
              <a:t>new entry </a:t>
            </a:r>
            <a:r>
              <a:rPr lang="en-US" b="1" dirty="0"/>
              <a:t>from leader’s term must also be stored on majority of servers</a:t>
            </a:r>
          </a:p>
          <a:p>
            <a:r>
              <a:rPr lang="en-US" dirty="0" smtClean="0"/>
              <a:t>Once entry 4 committed:</a:t>
            </a:r>
          </a:p>
          <a:p>
            <a:pPr lvl="1"/>
            <a:r>
              <a:rPr lang="en-US" dirty="0" smtClean="0"/>
              <a:t>s</a:t>
            </a:r>
            <a:r>
              <a:rPr lang="en-US" baseline="-25000" dirty="0" smtClean="0"/>
              <a:t>5</a:t>
            </a:r>
            <a:r>
              <a:rPr lang="en-US" dirty="0" smtClean="0"/>
              <a:t> cannot be elected leader for term 5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ntries 3 and 4 both safe</a:t>
            </a:r>
            <a:endParaRPr lang="en-US" baseline="-25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26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28800" y="304800"/>
            <a:ext cx="8534400" cy="609600"/>
          </a:xfrm>
        </p:spPr>
        <p:txBody>
          <a:bodyPr/>
          <a:lstStyle/>
          <a:p>
            <a:r>
              <a:rPr lang="en-US" dirty="0" smtClean="0"/>
              <a:t>New Commitment Rules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0" y="1828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F4899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9000" y="1828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F4899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0" y="1828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F4899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1000" y="1828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F4899"/>
                </a:solidFill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0" y="1828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F4899"/>
                </a:solidFill>
              </a:rPr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58000" y="2209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39000" y="2209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58000" y="2743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39000" y="2743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58000" y="3276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39000" y="3276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58000" y="3810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620000" y="2209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39000" y="3810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0" y="4343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39000" y="4343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477000" y="22618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477000" y="27952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77000" y="33286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77000" y="38620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77000" y="43954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620000" y="27432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620000" y="32766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620000" y="4343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001000" y="22098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001000" y="4343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355738" y="2152051"/>
            <a:ext cx="1295400" cy="487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1F4899"/>
                </a:solidFill>
              </a:rPr>
              <a:t>Leader for</a:t>
            </a:r>
            <a:br>
              <a:rPr lang="en-US" dirty="0">
                <a:solidFill>
                  <a:srgbClr val="1F4899"/>
                </a:solidFill>
              </a:rPr>
            </a:br>
            <a:r>
              <a:rPr lang="en-US" dirty="0">
                <a:solidFill>
                  <a:srgbClr val="1F4899"/>
                </a:solidFill>
              </a:rPr>
              <a:t>term 4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8610600" y="2400300"/>
            <a:ext cx="609600" cy="0"/>
          </a:xfrm>
          <a:prstGeom prst="line">
            <a:avLst/>
          </a:prstGeom>
          <a:ln w="19050" cap="rnd">
            <a:solidFill>
              <a:schemeClr val="tx2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001000" y="27432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01000" y="32766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3793" y="5486401"/>
            <a:ext cx="7874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F4899"/>
                </a:solidFill>
              </a:rPr>
              <a:t>Combination of election rules and commitment rules</a:t>
            </a:r>
            <a:br>
              <a:rPr lang="en-US" sz="2400" b="1" dirty="0">
                <a:solidFill>
                  <a:srgbClr val="1F4899"/>
                </a:solidFill>
              </a:rPr>
            </a:br>
            <a:r>
              <a:rPr lang="en-US" sz="2400" b="1" dirty="0">
                <a:solidFill>
                  <a:srgbClr val="1F4899"/>
                </a:solidFill>
              </a:rPr>
              <a:t>makes Raft safe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382000" y="4343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2289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219201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Leader changes can result in log inconsistencies: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Inconsistencies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33800" y="2209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0" y="2209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14800" y="2209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95800" y="2209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57800" y="2209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38800" y="22098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19800" y="22098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00800" y="2209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81800" y="2209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162800" y="2209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33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14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95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76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57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38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00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81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86600" y="17526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67600" y="17526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48600" y="17526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28800" y="1795900"/>
            <a:ext cx="1143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log index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28800" y="2156645"/>
            <a:ext cx="1828800" cy="487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leader for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term 8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733800" y="2895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876800" y="28956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114800" y="2895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495800" y="2895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57800" y="28956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638800" y="28956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019800" y="28956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400800" y="28956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781800" y="28956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733800" y="3429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876800" y="34290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114800" y="3429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495800" y="3429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733800" y="3962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76800" y="39624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114800" y="3962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495800" y="3962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257800" y="39624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638800" y="39624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019800" y="39624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400800" y="3962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781800" y="3962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162800" y="3962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543800" y="3962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733800" y="4495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876800" y="4495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14800" y="4495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95800" y="4495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257800" y="4495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638800" y="44958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019800" y="44958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400800" y="4495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781800" y="4495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162800" y="4495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733800" y="5029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876800" y="50292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7" name="Rectangle 86"/>
          <p:cNvSpPr/>
          <p:nvPr/>
        </p:nvSpPr>
        <p:spPr>
          <a:xfrm>
            <a:off x="4114800" y="5029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495800" y="5029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9" name="Rectangle 88"/>
          <p:cNvSpPr/>
          <p:nvPr/>
        </p:nvSpPr>
        <p:spPr>
          <a:xfrm>
            <a:off x="5257800" y="50292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733800" y="5562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114800" y="5562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495800" y="5562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7" name="Right Brace 106"/>
          <p:cNvSpPr/>
          <p:nvPr/>
        </p:nvSpPr>
        <p:spPr>
          <a:xfrm flipH="1">
            <a:off x="2895600" y="2819400"/>
            <a:ext cx="152400" cy="3200400"/>
          </a:xfrm>
          <a:prstGeom prst="rightBrace">
            <a:avLst>
              <a:gd name="adj1" fmla="val 33757"/>
              <a:gd name="adj2" fmla="val 50000"/>
            </a:avLst>
          </a:prstGeom>
          <a:ln w="19050" cap="rnd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828800" y="4175945"/>
            <a:ext cx="1828800" cy="487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possible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followers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5638800" y="50292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019800" y="50292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7543800" y="4495800"/>
            <a:ext cx="381000" cy="381000"/>
          </a:xfrm>
          <a:prstGeom prst="rect">
            <a:avLst/>
          </a:prstGeom>
          <a:solidFill>
            <a:srgbClr val="EECBA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924800" y="4495800"/>
            <a:ext cx="381000" cy="381000"/>
          </a:xfrm>
          <a:prstGeom prst="rect">
            <a:avLst/>
          </a:prstGeom>
          <a:solidFill>
            <a:srgbClr val="EECBA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4876800" y="5562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257800" y="5562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543800" y="5562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019800" y="5562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400800" y="5562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6781800" y="5562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7162800" y="5562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638800" y="5562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276600" y="29476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(a)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276600" y="34810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(b)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276600" y="40144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(c)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276600" y="45478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(d)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276600" y="50812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(e)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276600" y="56146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(f)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991600" y="4624954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A5001E"/>
                </a:solidFill>
              </a:rPr>
              <a:t>Extraneous</a:t>
            </a:r>
            <a:br>
              <a:rPr lang="en-US" dirty="0">
                <a:solidFill>
                  <a:srgbClr val="A5001E"/>
                </a:solidFill>
              </a:rPr>
            </a:br>
            <a:r>
              <a:rPr lang="en-US" dirty="0">
                <a:solidFill>
                  <a:srgbClr val="A5001E"/>
                </a:solidFill>
              </a:rPr>
              <a:t>Entries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4800600" y="5486400"/>
            <a:ext cx="3200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7467600" y="3886200"/>
            <a:ext cx="533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7086600" y="2819400"/>
            <a:ext cx="533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5181600" y="3352800"/>
            <a:ext cx="2438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6" name="Freeform 135"/>
          <p:cNvSpPr/>
          <p:nvPr/>
        </p:nvSpPr>
        <p:spPr>
          <a:xfrm>
            <a:off x="8069452" y="4153546"/>
            <a:ext cx="906651" cy="723254"/>
          </a:xfrm>
          <a:custGeom>
            <a:avLst/>
            <a:gdLst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89"/>
              <a:gd name="connsiteX1" fmla="*/ 0 w 906651"/>
              <a:gd name="connsiteY1" fmla="*/ 0 h 1131389"/>
              <a:gd name="connsiteX0" fmla="*/ 906651 w 906651"/>
              <a:gd name="connsiteY0" fmla="*/ 1131376 h 1131389"/>
              <a:gd name="connsiteX1" fmla="*/ 0 w 906651"/>
              <a:gd name="connsiteY1" fmla="*/ 0 h 1131389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6651" h="1131376">
                <a:moveTo>
                  <a:pt x="906651" y="1131376"/>
                </a:moveTo>
                <a:cubicBezTo>
                  <a:pt x="425557" y="1128147"/>
                  <a:pt x="680634" y="1291"/>
                  <a:pt x="0" y="0"/>
                </a:cubicBezTo>
              </a:path>
            </a:pathLst>
          </a:custGeom>
          <a:noFill/>
          <a:ln w="19050">
            <a:solidFill>
              <a:schemeClr val="accent4"/>
            </a:solidFill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8991601" y="3048001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A5001E"/>
                </a:solidFill>
              </a:rPr>
              <a:t>Missing</a:t>
            </a:r>
            <a:br>
              <a:rPr lang="en-US" dirty="0">
                <a:solidFill>
                  <a:srgbClr val="A5001E"/>
                </a:solidFill>
              </a:rPr>
            </a:br>
            <a:r>
              <a:rPr lang="en-US" dirty="0">
                <a:solidFill>
                  <a:srgbClr val="A5001E"/>
                </a:solidFill>
              </a:rPr>
              <a:t>Entries</a:t>
            </a:r>
          </a:p>
        </p:txBody>
      </p:sp>
      <p:sp>
        <p:nvSpPr>
          <p:cNvPr id="138" name="Freeform 137"/>
          <p:cNvSpPr/>
          <p:nvPr/>
        </p:nvSpPr>
        <p:spPr>
          <a:xfrm>
            <a:off x="7697492" y="3068665"/>
            <a:ext cx="1294108" cy="284136"/>
          </a:xfrm>
          <a:custGeom>
            <a:avLst/>
            <a:gdLst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4108" h="302217">
                <a:moveTo>
                  <a:pt x="1294108" y="302217"/>
                </a:moveTo>
                <a:cubicBezTo>
                  <a:pt x="505681" y="295114"/>
                  <a:pt x="810535" y="16790"/>
                  <a:pt x="0" y="0"/>
                </a:cubicBezTo>
              </a:path>
            </a:pathLst>
          </a:custGeom>
          <a:noFill/>
          <a:ln w="19050">
            <a:solidFill>
              <a:schemeClr val="accent4"/>
            </a:solidFill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3" name="Freeform 142"/>
          <p:cNvSpPr/>
          <p:nvPr/>
        </p:nvSpPr>
        <p:spPr>
          <a:xfrm flipV="1">
            <a:off x="8077201" y="5029200"/>
            <a:ext cx="906651" cy="723254"/>
          </a:xfrm>
          <a:custGeom>
            <a:avLst/>
            <a:gdLst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89"/>
              <a:gd name="connsiteX1" fmla="*/ 0 w 906651"/>
              <a:gd name="connsiteY1" fmla="*/ 0 h 1131389"/>
              <a:gd name="connsiteX0" fmla="*/ 906651 w 906651"/>
              <a:gd name="connsiteY0" fmla="*/ 1131376 h 1131389"/>
              <a:gd name="connsiteX1" fmla="*/ 0 w 906651"/>
              <a:gd name="connsiteY1" fmla="*/ 0 h 1131389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6651" h="1131376">
                <a:moveTo>
                  <a:pt x="906651" y="1131376"/>
                </a:moveTo>
                <a:cubicBezTo>
                  <a:pt x="425557" y="1128147"/>
                  <a:pt x="680634" y="1291"/>
                  <a:pt x="0" y="0"/>
                </a:cubicBezTo>
              </a:path>
            </a:pathLst>
          </a:custGeom>
          <a:noFill/>
          <a:ln w="19050">
            <a:solidFill>
              <a:schemeClr val="accent4"/>
            </a:solidFill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" name="Freeform 105"/>
          <p:cNvSpPr/>
          <p:nvPr/>
        </p:nvSpPr>
        <p:spPr>
          <a:xfrm flipV="1">
            <a:off x="7696200" y="3428999"/>
            <a:ext cx="1294108" cy="247850"/>
          </a:xfrm>
          <a:custGeom>
            <a:avLst/>
            <a:gdLst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4108" h="302217">
                <a:moveTo>
                  <a:pt x="1294108" y="302217"/>
                </a:moveTo>
                <a:cubicBezTo>
                  <a:pt x="505681" y="295114"/>
                  <a:pt x="810535" y="16790"/>
                  <a:pt x="0" y="0"/>
                </a:cubicBezTo>
              </a:path>
            </a:pathLst>
          </a:custGeom>
          <a:noFill/>
          <a:ln w="19050">
            <a:solidFill>
              <a:schemeClr val="accent4"/>
            </a:solidFill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6324600" y="4953000"/>
            <a:ext cx="1295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7467600" y="4419600"/>
            <a:ext cx="914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8492067" y="4834469"/>
            <a:ext cx="482600" cy="118589"/>
          </a:xfrm>
          <a:custGeom>
            <a:avLst/>
            <a:gdLst>
              <a:gd name="connsiteX0" fmla="*/ 482600 w 482600"/>
              <a:gd name="connsiteY0" fmla="*/ 132012 h 132012"/>
              <a:gd name="connsiteX1" fmla="*/ 0 w 482600"/>
              <a:gd name="connsiteY1" fmla="*/ 13479 h 132012"/>
              <a:gd name="connsiteX0" fmla="*/ 482600 w 482600"/>
              <a:gd name="connsiteY0" fmla="*/ 126727 h 126746"/>
              <a:gd name="connsiteX1" fmla="*/ 0 w 482600"/>
              <a:gd name="connsiteY1" fmla="*/ 8194 h 126746"/>
              <a:gd name="connsiteX0" fmla="*/ 482600 w 482600"/>
              <a:gd name="connsiteY0" fmla="*/ 118533 h 118589"/>
              <a:gd name="connsiteX1" fmla="*/ 0 w 482600"/>
              <a:gd name="connsiteY1" fmla="*/ 0 h 11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600" h="118589">
                <a:moveTo>
                  <a:pt x="482600" y="118533"/>
                </a:moveTo>
                <a:cubicBezTo>
                  <a:pt x="268111" y="120649"/>
                  <a:pt x="129823" y="63500"/>
                  <a:pt x="0" y="0"/>
                </a:cubicBezTo>
              </a:path>
            </a:pathLst>
          </a:custGeom>
          <a:noFill/>
          <a:ln w="19050">
            <a:solidFill>
              <a:schemeClr val="accent4"/>
            </a:solidFill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48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752600" y="6172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066801"/>
            <a:ext cx="8229600" cy="3048000"/>
          </a:xfrm>
        </p:spPr>
        <p:txBody>
          <a:bodyPr/>
          <a:lstStyle/>
          <a:p>
            <a:r>
              <a:rPr lang="en-US" sz="2000" dirty="0"/>
              <a:t>New leader must make follower logs consistent with its own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Delete extraneous entries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Fill in missing entries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Leader keeps </a:t>
            </a:r>
            <a:r>
              <a:rPr lang="en-US" sz="2000" dirty="0" err="1"/>
              <a:t>nextIndex</a:t>
            </a:r>
            <a:r>
              <a:rPr lang="en-US" sz="2000" dirty="0"/>
              <a:t> for each follower: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Index of next log entry to send to that follower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Initialized to (1 + leader’s last index)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When </a:t>
            </a:r>
            <a:r>
              <a:rPr lang="en-US" sz="2000" dirty="0" err="1"/>
              <a:t>AppendEntries</a:t>
            </a:r>
            <a:r>
              <a:rPr lang="en-US" sz="2000" dirty="0"/>
              <a:t> consistency check fails, decrement </a:t>
            </a:r>
            <a:r>
              <a:rPr lang="en-US" sz="2000" dirty="0" err="1"/>
              <a:t>nextIndex</a:t>
            </a:r>
            <a:r>
              <a:rPr lang="en-US" sz="2000" dirty="0"/>
              <a:t> and try again:</a:t>
            </a:r>
            <a:endParaRPr lang="en-US" sz="2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Repairing Follower Logs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67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0200" y="45720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>
            <a:off x="4648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29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45720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2200" y="45720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53200" y="45720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34200" y="45720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15200" y="45720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96200" y="45720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8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29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0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91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3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34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5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20000" y="41148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01000" y="41148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2000" y="41148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62200" y="4145579"/>
            <a:ext cx="1143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log index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62200" y="4640672"/>
            <a:ext cx="1828800" cy="243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leader for term 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267200" y="5257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10200" y="5257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648200" y="5257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029200" y="5257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267200" y="5943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8200" y="5943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29200" y="5943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8" name="Right Brace 37"/>
          <p:cNvSpPr/>
          <p:nvPr/>
        </p:nvSpPr>
        <p:spPr>
          <a:xfrm flipH="1">
            <a:off x="3429000" y="5181600"/>
            <a:ext cx="152400" cy="1219200"/>
          </a:xfrm>
          <a:prstGeom prst="rightBrace">
            <a:avLst>
              <a:gd name="adj1" fmla="val 33757"/>
              <a:gd name="adj2" fmla="val 50000"/>
            </a:avLst>
          </a:prstGeom>
          <a:ln w="19050" cap="rnd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62200" y="5781575"/>
            <a:ext cx="910506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followers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10200" y="5943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791200" y="5943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77200" y="5943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53200" y="5943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934200" y="5943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15200" y="5943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696200" y="5943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172200" y="5943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10000" y="53098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(a)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10000" y="59956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(b)</a:t>
            </a:r>
          </a:p>
        </p:txBody>
      </p:sp>
      <p:sp>
        <p:nvSpPr>
          <p:cNvPr id="50" name="Freeform 49"/>
          <p:cNvSpPr/>
          <p:nvPr/>
        </p:nvSpPr>
        <p:spPr>
          <a:xfrm>
            <a:off x="7930877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7543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7162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6781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4" name="Freeform 53"/>
          <p:cNvSpPr/>
          <p:nvPr/>
        </p:nvSpPr>
        <p:spPr>
          <a:xfrm>
            <a:off x="6400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6019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5638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7930877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7543800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7162800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6781800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6400800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6019800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8267300" y="3962400"/>
            <a:ext cx="0" cy="1295400"/>
          </a:xfrm>
          <a:prstGeom prst="straightConnector1">
            <a:avLst/>
          </a:pr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8267300" y="5334000"/>
            <a:ext cx="0" cy="609600"/>
          </a:xfrm>
          <a:prstGeom prst="straightConnector1">
            <a:avLst/>
          </a:pr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TextBox 64"/>
          <p:cNvSpPr txBox="1"/>
          <p:nvPr/>
        </p:nvSpPr>
        <p:spPr>
          <a:xfrm>
            <a:off x="7772400" y="3718744"/>
            <a:ext cx="1000274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A5001E"/>
                </a:solidFill>
              </a:rPr>
              <a:t>nextIndex</a:t>
            </a:r>
            <a:endParaRPr lang="en-US" dirty="0">
              <a:solidFill>
                <a:srgbClr val="A5001E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077200" y="4572000"/>
            <a:ext cx="381000" cy="38100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28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72400" y="4114800"/>
            <a:ext cx="228600" cy="762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763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follower overwrites inconsistent entry, it deletes all subsequent entries: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29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Repairing Logs, cont’d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752600" y="6172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7200" y="3200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0200" y="32004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>
            <a:off x="4648200" y="3200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29200" y="3200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32004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2200" y="32004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53200" y="32004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34200" y="3200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15200" y="3200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96200" y="3200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8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29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0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91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3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34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5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20000" y="27432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01000" y="27432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62200" y="2773979"/>
            <a:ext cx="1143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log index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62200" y="3269072"/>
            <a:ext cx="1828800" cy="243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leader for term 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267200" y="3886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8200" y="3886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29200" y="3886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62201" y="3954872"/>
            <a:ext cx="1667123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follower (before)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10200" y="38862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791200" y="38862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77200" y="38862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53200" y="38862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934200" y="38862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15200" y="38862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696200" y="38862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172200" y="38862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5600700" y="2548468"/>
            <a:ext cx="0" cy="228600"/>
          </a:xfrm>
          <a:prstGeom prst="straightConnector1">
            <a:avLst/>
          </a:pr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TextBox 64"/>
          <p:cNvSpPr txBox="1"/>
          <p:nvPr/>
        </p:nvSpPr>
        <p:spPr>
          <a:xfrm>
            <a:off x="5105400" y="2304812"/>
            <a:ext cx="1000274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A5001E"/>
                </a:solidFill>
              </a:rPr>
              <a:t>nextIndex</a:t>
            </a:r>
            <a:endParaRPr lang="en-US" dirty="0">
              <a:solidFill>
                <a:srgbClr val="A5001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267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648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029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362201" y="4640672"/>
            <a:ext cx="1474763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follower (after)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410200" y="45720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0163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Features and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4"/>
            <a:ext cx="10515600" cy="48256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a consumer crashes before sending an ACK, the broker will resend the message to another consumer, if one is available</a:t>
            </a:r>
          </a:p>
          <a:p>
            <a:r>
              <a:rPr lang="en-US" dirty="0" smtClean="0"/>
              <a:t>But detecting a failed consumer is a fundamentally hard problem</a:t>
            </a:r>
          </a:p>
          <a:p>
            <a:pPr lvl="1"/>
            <a:r>
              <a:rPr lang="en-US" dirty="0" smtClean="0"/>
              <a:t>See next slide</a:t>
            </a:r>
          </a:p>
          <a:p>
            <a:pPr lvl="1"/>
            <a:r>
              <a:rPr lang="en-US" dirty="0" smtClean="0"/>
              <a:t>Corner cases until you have a major network disruption, then these cascade all at once</a:t>
            </a:r>
          </a:p>
          <a:p>
            <a:pPr lvl="1"/>
            <a:r>
              <a:rPr lang="en-US" dirty="0" smtClean="0"/>
              <a:t>A resent $1B transaction is a catastrophe</a:t>
            </a:r>
          </a:p>
          <a:p>
            <a:r>
              <a:rPr lang="en-US" dirty="0" smtClean="0"/>
              <a:t>It is possible that the broker can acquire a backlog of un-</a:t>
            </a:r>
            <a:r>
              <a:rPr lang="en-US" dirty="0" err="1" smtClean="0"/>
              <a:t>ACK’d</a:t>
            </a:r>
            <a:r>
              <a:rPr lang="en-US" dirty="0" smtClean="0"/>
              <a:t> messages, hindering performance</a:t>
            </a:r>
          </a:p>
          <a:p>
            <a:r>
              <a:rPr lang="en-US" dirty="0" smtClean="0"/>
              <a:t>What if the broker crashes?</a:t>
            </a:r>
          </a:p>
          <a:p>
            <a:pPr lvl="1"/>
            <a:r>
              <a:rPr lang="en-US" dirty="0" err="1" smtClean="0"/>
              <a:t>RabbitMQ</a:t>
            </a:r>
            <a:r>
              <a:rPr lang="en-US" dirty="0" smtClean="0"/>
              <a:t> provides some persistency mechanisms, but are these first class design considerations?</a:t>
            </a:r>
          </a:p>
        </p:txBody>
      </p:sp>
    </p:spTree>
    <p:extLst>
      <p:ext uri="{BB962C8B-B14F-4D97-AF65-F5344CB8AC3E}">
        <p14:creationId xmlns:p14="http://schemas.microsoft.com/office/powerpoint/2010/main" val="1503550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Deposed leader may not be dead:</a:t>
            </a:r>
          </a:p>
          <a:p>
            <a:pPr lvl="1"/>
            <a:r>
              <a:rPr lang="en-US" dirty="0" smtClean="0"/>
              <a:t>Temporarily disconnected from network</a:t>
            </a:r>
          </a:p>
          <a:p>
            <a:pPr lvl="1"/>
            <a:r>
              <a:rPr lang="en-US" dirty="0" smtClean="0"/>
              <a:t>Other servers elect a new leader</a:t>
            </a:r>
          </a:p>
          <a:p>
            <a:pPr lvl="1"/>
            <a:r>
              <a:rPr lang="en-US" dirty="0" smtClean="0"/>
              <a:t>Old leader becomes reconnected, attempts to commit log entries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Terms</a:t>
            </a:r>
            <a:r>
              <a:rPr lang="en-US" dirty="0" smtClean="0"/>
              <a:t> used to detect stale leaders (and candidates)</a:t>
            </a:r>
          </a:p>
          <a:p>
            <a:pPr lvl="1"/>
            <a:r>
              <a:rPr lang="en-US" dirty="0" smtClean="0"/>
              <a:t>Every RPC contains term of sender</a:t>
            </a:r>
          </a:p>
          <a:p>
            <a:pPr lvl="1"/>
            <a:r>
              <a:rPr lang="en-US" dirty="0" smtClean="0"/>
              <a:t>If sender’s term is older, RPC is rejected, sender reverts to follower and updates its term</a:t>
            </a:r>
          </a:p>
          <a:p>
            <a:pPr lvl="1"/>
            <a:r>
              <a:rPr lang="en-US" dirty="0" smtClean="0"/>
              <a:t>If receiver’s term is older, it reverts to follower, updates its term, then processes RPC normally</a:t>
            </a:r>
          </a:p>
          <a:p>
            <a:r>
              <a:rPr lang="en-US" dirty="0"/>
              <a:t>Election updates terms of majority of servers</a:t>
            </a:r>
          </a:p>
          <a:p>
            <a:pPr lvl="1"/>
            <a:r>
              <a:rPr lang="en-US" dirty="0"/>
              <a:t>Deposed server cannot commit new log </a:t>
            </a:r>
            <a:r>
              <a:rPr lang="en-US" dirty="0" smtClean="0"/>
              <a:t>entries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30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Neutralizing Old Leaders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42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 commands to leader</a:t>
            </a:r>
          </a:p>
          <a:p>
            <a:pPr lvl="1"/>
            <a:r>
              <a:rPr lang="en-US" dirty="0" smtClean="0"/>
              <a:t>If leader unknown, contact any server</a:t>
            </a:r>
          </a:p>
          <a:p>
            <a:pPr lvl="1"/>
            <a:r>
              <a:rPr lang="en-US" dirty="0" smtClean="0"/>
              <a:t>If contacted server not leader, it will redirect to </a:t>
            </a:r>
            <a:r>
              <a:rPr lang="en-US" dirty="0" smtClean="0"/>
              <a:t>leader</a:t>
            </a:r>
          </a:p>
          <a:p>
            <a:pPr lvl="2"/>
            <a:r>
              <a:rPr lang="en-US" dirty="0" smtClean="0"/>
              <a:t>Even for READS</a:t>
            </a:r>
          </a:p>
          <a:p>
            <a:pPr lvl="2"/>
            <a:r>
              <a:rPr lang="en-US" dirty="0" smtClean="0"/>
              <a:t>Compare with Zookeeper</a:t>
            </a:r>
          </a:p>
          <a:p>
            <a:pPr lvl="2"/>
            <a:r>
              <a:rPr lang="en-US" dirty="0" smtClean="0"/>
              <a:t>Client guaranteed to get latest committed log state, but Raft doesn’t scale as well</a:t>
            </a:r>
            <a:endParaRPr lang="en-US" dirty="0" smtClean="0"/>
          </a:p>
          <a:p>
            <a:r>
              <a:rPr lang="en-US" dirty="0" smtClean="0"/>
              <a:t>Leader does not respond until command has been logged, committed, and executed by leader’s state machine</a:t>
            </a:r>
          </a:p>
          <a:p>
            <a:r>
              <a:rPr lang="en-US" dirty="0" smtClean="0"/>
              <a:t>If request times out (e.g., leader crash):</a:t>
            </a:r>
          </a:p>
          <a:p>
            <a:pPr lvl="1"/>
            <a:r>
              <a:rPr lang="en-US" dirty="0" smtClean="0"/>
              <a:t>Client reissues command to some other server</a:t>
            </a:r>
          </a:p>
          <a:p>
            <a:pPr lvl="1"/>
            <a:r>
              <a:rPr lang="en-US" dirty="0" smtClean="0"/>
              <a:t>Eventually redirected to new leader</a:t>
            </a:r>
          </a:p>
          <a:p>
            <a:pPr lvl="1"/>
            <a:r>
              <a:rPr lang="en-US" dirty="0" smtClean="0"/>
              <a:t>Retry request with new leader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Raft Consensus Algorithm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92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and Configuration Changes (Brief)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Raft’s consensus approach requires that a leader never gives up on unreachable servers.</a:t>
            </a:r>
          </a:p>
          <a:p>
            <a:pPr lvl="1"/>
            <a:r>
              <a:rPr lang="en-US" dirty="0" smtClean="0"/>
              <a:t>Quasi-static collections of servers</a:t>
            </a:r>
          </a:p>
          <a:p>
            <a:r>
              <a:rPr lang="en-US" dirty="0" smtClean="0"/>
              <a:t>Raft can also handle situations in which new servers are added to the system and old servers are cleanly removed.</a:t>
            </a:r>
          </a:p>
          <a:p>
            <a:r>
              <a:rPr lang="en-US" dirty="0" smtClean="0"/>
              <a:t>It does this by requiring </a:t>
            </a:r>
            <a:r>
              <a:rPr lang="en-US" b="1" dirty="0" smtClean="0"/>
              <a:t>joint</a:t>
            </a:r>
            <a:r>
              <a:rPr lang="en-US" dirty="0" smtClean="0"/>
              <a:t> </a:t>
            </a:r>
            <a:r>
              <a:rPr lang="en-US" b="1" dirty="0" smtClean="0"/>
              <a:t>consensus</a:t>
            </a:r>
            <a:r>
              <a:rPr lang="en-US" dirty="0" smtClean="0"/>
              <a:t> between the old and new collections.</a:t>
            </a:r>
          </a:p>
          <a:p>
            <a:r>
              <a:rPr lang="en-US" dirty="0" smtClean="0"/>
              <a:t>New servers are non-voting members until they have come up to speed.</a:t>
            </a:r>
          </a:p>
          <a:p>
            <a:r>
              <a:rPr lang="en-US" dirty="0" smtClean="0"/>
              <a:t>This is an interesting approach for handling </a:t>
            </a:r>
            <a:r>
              <a:rPr lang="en-US" b="1" dirty="0" smtClean="0"/>
              <a:t>Continuous Deployment </a:t>
            </a:r>
            <a:r>
              <a:rPr lang="en-US" dirty="0" smtClean="0"/>
              <a:t>scenarios.</a:t>
            </a:r>
          </a:p>
        </p:txBody>
      </p:sp>
    </p:spTree>
    <p:extLst>
      <p:ext uri="{BB962C8B-B14F-4D97-AF65-F5344CB8AC3E}">
        <p14:creationId xmlns:p14="http://schemas.microsoft.com/office/powerpoint/2010/main" val="98315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Systems and Science Gateways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Airavata today is a mixture of approaches</a:t>
            </a:r>
          </a:p>
          <a:p>
            <a:pPr lvl="1"/>
            <a:r>
              <a:rPr lang="en-US" dirty="0" smtClean="0"/>
              <a:t>Queues used for scheduling work</a:t>
            </a:r>
          </a:p>
          <a:p>
            <a:pPr lvl="1"/>
            <a:r>
              <a:rPr lang="en-US" dirty="0" smtClean="0"/>
              <a:t>Zookeeper used for failure recovery</a:t>
            </a:r>
          </a:p>
          <a:p>
            <a:pPr lvl="1"/>
            <a:r>
              <a:rPr lang="en-US" dirty="0" smtClean="0"/>
              <a:t>MySQL-Based Registry for storing both active and archived Experiments</a:t>
            </a:r>
          </a:p>
          <a:p>
            <a:pPr lvl="1"/>
            <a:r>
              <a:rPr lang="en-US" dirty="0" smtClean="0"/>
              <a:t>Registry is also used to store lots of other metadata</a:t>
            </a:r>
          </a:p>
          <a:p>
            <a:r>
              <a:rPr lang="en-US" dirty="0" smtClean="0"/>
              <a:t>We need a cleaner approach</a:t>
            </a:r>
          </a:p>
          <a:p>
            <a:pPr lvl="1"/>
            <a:r>
              <a:rPr lang="en-US" dirty="0" smtClean="0"/>
              <a:t>Spring 2018</a:t>
            </a:r>
          </a:p>
        </p:txBody>
      </p:sp>
    </p:spTree>
    <p:extLst>
      <p:ext uri="{BB962C8B-B14F-4D97-AF65-F5344CB8AC3E}">
        <p14:creationId xmlns:p14="http://schemas.microsoft.com/office/powerpoint/2010/main" val="12674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848317"/>
              </p:ext>
            </p:extLst>
          </p:nvPr>
        </p:nvGraphicFramePr>
        <p:xfrm>
          <a:off x="87682" y="55784"/>
          <a:ext cx="11987407" cy="6026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773"/>
                <a:gridCol w="8968634"/>
              </a:tblGrid>
              <a:tr h="66151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Issue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Solution</a:t>
                      </a:r>
                      <a:endParaRPr lang="en-US" sz="2400" dirty="0"/>
                    </a:p>
                  </a:txBody>
                  <a:tcPr/>
                </a:tc>
              </a:tr>
              <a:tr h="10676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Consumer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crashes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Broker</a:t>
                      </a:r>
                      <a:r>
                        <a:rPr lang="en-US" sz="2400" baseline="0" dirty="0" smtClean="0"/>
                        <a:t> detects the crash using a </a:t>
                      </a:r>
                      <a:r>
                        <a:rPr lang="en-US" sz="2400" b="1" baseline="0" dirty="0" smtClean="0"/>
                        <a:t>heartbeat.</a:t>
                      </a:r>
                      <a:r>
                        <a:rPr lang="en-US" sz="2400" b="0" baseline="0" dirty="0" smtClean="0"/>
                        <a:t> This works well for small systems (Zookeeper) but doesn't scale. See </a:t>
                      </a:r>
                      <a:r>
                        <a:rPr lang="en-US" sz="2400" b="1" baseline="0" dirty="0" smtClean="0"/>
                        <a:t>Gossip Protocol</a:t>
                      </a:r>
                      <a:endParaRPr lang="en-US" sz="2400" dirty="0"/>
                    </a:p>
                  </a:txBody>
                  <a:tcPr/>
                </a:tc>
              </a:tr>
              <a:tr h="13612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Consumer is very slow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Heartbeat</a:t>
                      </a:r>
                      <a:r>
                        <a:rPr lang="en-US" sz="2400" baseline="0" dirty="0" smtClean="0"/>
                        <a:t> detects that the consumer is alive but taking a very long time to send an ACK. Solution: u</a:t>
                      </a:r>
                      <a:r>
                        <a:rPr lang="en-US" sz="2400" dirty="0" smtClean="0"/>
                        <a:t>se a </a:t>
                      </a:r>
                      <a:r>
                        <a:rPr lang="en-US" sz="2400" b="1" dirty="0" smtClean="0"/>
                        <a:t>time out</a:t>
                      </a:r>
                      <a:r>
                        <a:rPr lang="en-US" sz="2400" dirty="0" smtClean="0"/>
                        <a:t>.  The</a:t>
                      </a:r>
                      <a:r>
                        <a:rPr lang="en-US" sz="2400" baseline="0" dirty="0" smtClean="0"/>
                        <a:t> broker needs to tell the consumer to stop processing the message, complicating the implementation.   Time outs need to be selected correctly.</a:t>
                      </a:r>
                      <a:endParaRPr lang="en-US" sz="2400" dirty="0"/>
                    </a:p>
                  </a:txBody>
                  <a:tcPr/>
                </a:tc>
              </a:tr>
              <a:tr h="114178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Consumer </a:t>
                      </a:r>
                      <a:r>
                        <a:rPr lang="en-US" sz="2400" baseline="0" dirty="0" smtClean="0"/>
                        <a:t>is temporarily inaccessible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Consumer A doesn’t crash but the heartbeat fails. The broker resends the message to Consumer B. Then network returns and Consumer A sends the ACK.  The message got processed twice.</a:t>
                      </a:r>
                      <a:endParaRPr lang="en-US" sz="2400" dirty="0"/>
                    </a:p>
                  </a:txBody>
                  <a:tcPr/>
                </a:tc>
              </a:tr>
              <a:tr h="13612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Broker is temporarily</a:t>
                      </a:r>
                      <a:r>
                        <a:rPr lang="en-US" sz="2400" baseline="0" dirty="0" smtClean="0"/>
                        <a:t> inaccessible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The broker’s host</a:t>
                      </a:r>
                      <a:r>
                        <a:rPr lang="en-US" sz="2400" baseline="0" dirty="0" smtClean="0"/>
                        <a:t> server is temporarily off the network.  The broker thinks all un-</a:t>
                      </a:r>
                      <a:r>
                        <a:rPr lang="en-US" sz="2400" baseline="0" dirty="0" err="1" smtClean="0"/>
                        <a:t>ACK’d</a:t>
                      </a:r>
                      <a:r>
                        <a:rPr lang="en-US" sz="2400" baseline="0" dirty="0" smtClean="0"/>
                        <a:t> messages are lost and so re-queues them. It will want to redeliver them when it detects consumers are available again, but then a cascade of ACKs will arrive.  How do you handle this?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92678" y="6267277"/>
            <a:ext cx="7177414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Some issues with detecting failed message delivery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0572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2" y="197807"/>
            <a:ext cx="11836400" cy="539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222" y="6035758"/>
            <a:ext cx="1183640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A Kafka-based approach for executing Apache Airavata workflows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697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Logs, Queues, and Logs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 smtClean="0"/>
              <a:t>OK, how about “error messages, messaging messages, and recorded messages”?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4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Application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2891"/>
            <a:ext cx="10515600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info, warning, error, and other debugging messages you put into your code.</a:t>
            </a:r>
          </a:p>
          <a:p>
            <a:pPr lvl="1"/>
            <a:r>
              <a:rPr lang="en-US" dirty="0" smtClean="0"/>
              <a:t>Very useful for detecting errors, debugging, etc.</a:t>
            </a:r>
            <a:endParaRPr lang="en-US" dirty="0"/>
          </a:p>
          <a:p>
            <a:pPr lvl="1"/>
            <a:r>
              <a:rPr lang="en-US" dirty="0" smtClean="0"/>
              <a:t>Consolidation is critical in distributed systems: ELK</a:t>
            </a:r>
          </a:p>
          <a:p>
            <a:r>
              <a:rPr lang="en-US" b="1" dirty="0" smtClean="0"/>
              <a:t>Human readable, unstructured format</a:t>
            </a:r>
          </a:p>
        </p:txBody>
      </p:sp>
    </p:spTree>
    <p:extLst>
      <p:ext uri="{BB962C8B-B14F-4D97-AF65-F5344CB8AC3E}">
        <p14:creationId xmlns:p14="http://schemas.microsoft.com/office/powerpoint/2010/main" val="151111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Message Queues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2891"/>
            <a:ext cx="10515600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Message Queue: a data structure containing a consumable list of entries.  </a:t>
            </a:r>
          </a:p>
          <a:p>
            <a:pPr lvl="1"/>
            <a:r>
              <a:rPr lang="en-US" dirty="0" smtClean="0"/>
              <a:t>Publishers create entries</a:t>
            </a:r>
          </a:p>
          <a:p>
            <a:pPr lvl="1"/>
            <a:r>
              <a:rPr lang="en-US" dirty="0" smtClean="0"/>
              <a:t>Consumers consume entries</a:t>
            </a:r>
          </a:p>
          <a:p>
            <a:pPr lvl="1"/>
            <a:r>
              <a:rPr lang="en-US" dirty="0" smtClean="0"/>
              <a:t>Brokers receive and deliver entries</a:t>
            </a:r>
          </a:p>
          <a:p>
            <a:pPr lvl="1"/>
            <a:r>
              <a:rPr lang="en-US" dirty="0"/>
              <a:t>Entries are machine readable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Entries are removed when they are consumed.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177" y="4258848"/>
            <a:ext cx="4530984" cy="24070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23190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The Other Type of Log: State Records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2891"/>
            <a:ext cx="6451948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 dirty="0" smtClean="0"/>
              <a:t>Logs: records of state changes in a system</a:t>
            </a:r>
          </a:p>
          <a:p>
            <a:pPr lvl="1"/>
            <a:r>
              <a:rPr lang="en-US" b="1" dirty="0" smtClean="0"/>
              <a:t>Machine readable</a:t>
            </a:r>
          </a:p>
          <a:p>
            <a:pPr lvl="1"/>
            <a:r>
              <a:rPr lang="en-US" dirty="0" smtClean="0"/>
              <a:t>Distributed logs -&gt; distributed state machines</a:t>
            </a:r>
          </a:p>
          <a:p>
            <a:r>
              <a:rPr lang="en-US" dirty="0" smtClean="0"/>
              <a:t>Logs can be for internal consumption</a:t>
            </a:r>
          </a:p>
          <a:p>
            <a:pPr lvl="1"/>
            <a:r>
              <a:rPr lang="en-US" dirty="0" smtClean="0"/>
              <a:t>Enables a system to recover state on restart or failover</a:t>
            </a:r>
          </a:p>
          <a:p>
            <a:pPr lvl="1"/>
            <a:r>
              <a:rPr lang="en-US" dirty="0" smtClean="0"/>
              <a:t>Ex: Zookeeper and Kafka internals</a:t>
            </a:r>
          </a:p>
          <a:p>
            <a:r>
              <a:rPr lang="en-US" dirty="0" smtClean="0"/>
              <a:t>Logs can be for external consumption</a:t>
            </a:r>
          </a:p>
          <a:p>
            <a:pPr lvl="1"/>
            <a:r>
              <a:rPr lang="en-US" dirty="0" smtClean="0"/>
              <a:t>Different types of processes share a state machine: same logs are processed differently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Ex: Clients to Zookeeper, Kafka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987" y="1802976"/>
            <a:ext cx="4592876" cy="3444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2987" y="5247633"/>
            <a:ext cx="4592876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Kirk records a message in case Spock needs to take over.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8123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GACourseTemplate" id="{2FBFFBEA-BD8E-7B41-8A8D-F4A7901D3CE2}" vid="{5D37C0E1-A4D7-574A-AC9A-B2EABB61A09E}"/>
    </a:ext>
  </a:extLst>
</a:theme>
</file>

<file path=ppt/theme/theme2.xml><?xml version="1.0" encoding="utf-8"?>
<a:theme xmlns:a="http://schemas.openxmlformats.org/drawingml/2006/main" name="Default Design">
  <a:themeElements>
    <a:clrScheme name="JO Colors">
      <a:dk1>
        <a:srgbClr val="000000"/>
      </a:dk1>
      <a:lt1>
        <a:srgbClr val="FFFFFF"/>
      </a:lt1>
      <a:dk2>
        <a:srgbClr val="1F4899"/>
      </a:dk2>
      <a:lt2>
        <a:srgbClr val="7F7F7F"/>
      </a:lt2>
      <a:accent1>
        <a:srgbClr val="0B590B"/>
      </a:accent1>
      <a:accent2>
        <a:srgbClr val="E1FFE1"/>
      </a:accent2>
      <a:accent3>
        <a:srgbClr val="DEE7F8"/>
      </a:accent3>
      <a:accent4>
        <a:srgbClr val="A5001E"/>
      </a:accent4>
      <a:accent5>
        <a:srgbClr val="FFFFB9"/>
      </a:accent5>
      <a:accent6>
        <a:srgbClr val="844F1A"/>
      </a:accent6>
      <a:hlink>
        <a:srgbClr val="005239"/>
      </a:hlink>
      <a:folHlink>
        <a:srgbClr val="A5001E"/>
      </a:folHlink>
    </a:clrScheme>
    <a:fontScheme name="Default Design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 cap="rnd"/>
        <a:effectLst/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0050A0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004891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JO Colors">
      <a:dk1>
        <a:srgbClr val="000000"/>
      </a:dk1>
      <a:lt1>
        <a:srgbClr val="FFFFFF"/>
      </a:lt1>
      <a:dk2>
        <a:srgbClr val="1F4899"/>
      </a:dk2>
      <a:lt2>
        <a:srgbClr val="7F7F7F"/>
      </a:lt2>
      <a:accent1>
        <a:srgbClr val="0B590B"/>
      </a:accent1>
      <a:accent2>
        <a:srgbClr val="E1FFE1"/>
      </a:accent2>
      <a:accent3>
        <a:srgbClr val="DEE7F8"/>
      </a:accent3>
      <a:accent4>
        <a:srgbClr val="A5001E"/>
      </a:accent4>
      <a:accent5>
        <a:srgbClr val="FFFFB9"/>
      </a:accent5>
      <a:accent6>
        <a:srgbClr val="844F1A"/>
      </a:accent6>
      <a:hlink>
        <a:srgbClr val="005239"/>
      </a:hlink>
      <a:folHlink>
        <a:srgbClr val="A5001E"/>
      </a:folHlink>
    </a:clrScheme>
    <a:fontScheme name="Default Design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 cap="rnd"/>
        <a:effectLst/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0050A0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004891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JO Colors">
      <a:dk1>
        <a:srgbClr val="000000"/>
      </a:dk1>
      <a:lt1>
        <a:srgbClr val="FFFFFF"/>
      </a:lt1>
      <a:dk2>
        <a:srgbClr val="1F4899"/>
      </a:dk2>
      <a:lt2>
        <a:srgbClr val="7F7F7F"/>
      </a:lt2>
      <a:accent1>
        <a:srgbClr val="0B590B"/>
      </a:accent1>
      <a:accent2>
        <a:srgbClr val="E1FFE1"/>
      </a:accent2>
      <a:accent3>
        <a:srgbClr val="DEE7F8"/>
      </a:accent3>
      <a:accent4>
        <a:srgbClr val="A5001E"/>
      </a:accent4>
      <a:accent5>
        <a:srgbClr val="FFFFB9"/>
      </a:accent5>
      <a:accent6>
        <a:srgbClr val="844F1A"/>
      </a:accent6>
      <a:hlink>
        <a:srgbClr val="005239"/>
      </a:hlink>
      <a:folHlink>
        <a:srgbClr val="A5001E"/>
      </a:folHlink>
    </a:clrScheme>
    <a:fontScheme name="Default Design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 cap="rnd"/>
        <a:effectLst/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0050A0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004891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Default Design">
  <a:themeElements>
    <a:clrScheme name="JO Colors">
      <a:dk1>
        <a:srgbClr val="000000"/>
      </a:dk1>
      <a:lt1>
        <a:srgbClr val="FFFFFF"/>
      </a:lt1>
      <a:dk2>
        <a:srgbClr val="1F4899"/>
      </a:dk2>
      <a:lt2>
        <a:srgbClr val="7F7F7F"/>
      </a:lt2>
      <a:accent1>
        <a:srgbClr val="0B590B"/>
      </a:accent1>
      <a:accent2>
        <a:srgbClr val="E1FFE1"/>
      </a:accent2>
      <a:accent3>
        <a:srgbClr val="DEE7F8"/>
      </a:accent3>
      <a:accent4>
        <a:srgbClr val="A5001E"/>
      </a:accent4>
      <a:accent5>
        <a:srgbClr val="FFFFB9"/>
      </a:accent5>
      <a:accent6>
        <a:srgbClr val="844F1A"/>
      </a:accent6>
      <a:hlink>
        <a:srgbClr val="005239"/>
      </a:hlink>
      <a:folHlink>
        <a:srgbClr val="A5001E"/>
      </a:folHlink>
    </a:clrScheme>
    <a:fontScheme name="Default Design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 cap="rnd"/>
        <a:effectLst/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0050A0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004891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SGACourseTemplate</Template>
  <TotalTime>427</TotalTime>
  <Words>2539</Words>
  <Application>Microsoft Macintosh PowerPoint</Application>
  <PresentationFormat>Widescreen</PresentationFormat>
  <Paragraphs>609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Calibri</vt:lpstr>
      <vt:lpstr>Calibri Light</vt:lpstr>
      <vt:lpstr>Verdana</vt:lpstr>
      <vt:lpstr>Wingdings</vt:lpstr>
      <vt:lpstr>Arial</vt:lpstr>
      <vt:lpstr>Office Theme</vt:lpstr>
      <vt:lpstr>Default Design</vt:lpstr>
      <vt:lpstr>1_Default Design</vt:lpstr>
      <vt:lpstr>2_Default Design</vt:lpstr>
      <vt:lpstr>3_Default Design</vt:lpstr>
      <vt:lpstr>Log Centric Systems and Science Gateways</vt:lpstr>
      <vt:lpstr>But First, a Queue-Centric Design</vt:lpstr>
      <vt:lpstr>Some Features and Considerations</vt:lpstr>
      <vt:lpstr>PowerPoint Presentation</vt:lpstr>
      <vt:lpstr>PowerPoint Presentation</vt:lpstr>
      <vt:lpstr>Logs, Queues, and Logs</vt:lpstr>
      <vt:lpstr>Application Logs</vt:lpstr>
      <vt:lpstr>Message Queues</vt:lpstr>
      <vt:lpstr>The Other Type of Log: State Records</vt:lpstr>
      <vt:lpstr>Logs and Queues</vt:lpstr>
      <vt:lpstr>Some Desirable Properties of State Logs</vt:lpstr>
      <vt:lpstr>High Availability Requires Log Replication </vt:lpstr>
      <vt:lpstr>Raft Consensus Protocol</vt:lpstr>
      <vt:lpstr>Properties of Consensus Systems</vt:lpstr>
      <vt:lpstr>Raft Basics: Strong Leader and Followers</vt:lpstr>
      <vt:lpstr>Leaders and Leadership Changes</vt:lpstr>
      <vt:lpstr>PowerPoint Presentation</vt:lpstr>
      <vt:lpstr>Key Raft Properties</vt:lpstr>
      <vt:lpstr>Logs and Committed Logs</vt:lpstr>
      <vt:lpstr>Log Structure</vt:lpstr>
      <vt:lpstr>Raft Election Process</vt:lpstr>
      <vt:lpstr>Election</vt:lpstr>
      <vt:lpstr>Split Elections</vt:lpstr>
      <vt:lpstr>Election</vt:lpstr>
      <vt:lpstr>PowerPoint Presentation</vt:lpstr>
      <vt:lpstr>New Commitment Rules</vt:lpstr>
      <vt:lpstr>Log Inconsistencies</vt:lpstr>
      <vt:lpstr>Repairing Follower Logs</vt:lpstr>
      <vt:lpstr>Repairing Logs, cont’d</vt:lpstr>
      <vt:lpstr>Neutralizing Old Leaders</vt:lpstr>
      <vt:lpstr>Client Protocol</vt:lpstr>
      <vt:lpstr>Raft and Configuration Changes (Brief)</vt:lpstr>
      <vt:lpstr>Log Systems and Science Gateways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Centric Systems and Science Gateways</dc:title>
  <dc:creator>Marlon Pierce</dc:creator>
  <cp:lastModifiedBy>Marlon Pierce</cp:lastModifiedBy>
  <cp:revision>114</cp:revision>
  <dcterms:created xsi:type="dcterms:W3CDTF">2017-11-02T12:17:54Z</dcterms:created>
  <dcterms:modified xsi:type="dcterms:W3CDTF">2017-11-02T19:25:30Z</dcterms:modified>
</cp:coreProperties>
</file>